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18"/>
  </p:notesMasterIdLst>
  <p:handoutMasterIdLst>
    <p:handoutMasterId r:id="rId19"/>
  </p:handoutMasterIdLst>
  <p:sldIdLst>
    <p:sldId id="1321" r:id="rId5"/>
    <p:sldId id="1341" r:id="rId6"/>
    <p:sldId id="1342" r:id="rId7"/>
    <p:sldId id="1343" r:id="rId8"/>
    <p:sldId id="1344" r:id="rId9"/>
    <p:sldId id="1345" r:id="rId10"/>
    <p:sldId id="1346" r:id="rId11"/>
    <p:sldId id="1347" r:id="rId12"/>
    <p:sldId id="1351" r:id="rId13"/>
    <p:sldId id="1348" r:id="rId14"/>
    <p:sldId id="1336" r:id="rId15"/>
    <p:sldId id="1331" r:id="rId16"/>
    <p:sldId id="289" r:id="rId17"/>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217"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35" userDrawn="1">
          <p15:clr>
            <a:srgbClr val="A4A3A4"/>
          </p15:clr>
        </p15:guide>
        <p15:guide id="8" pos="1487" userDrawn="1">
          <p15:clr>
            <a:srgbClr val="A4A3A4"/>
          </p15:clr>
        </p15:guide>
        <p15:guide id="9" pos="1669" userDrawn="1">
          <p15:clr>
            <a:srgbClr val="A4A3A4"/>
          </p15:clr>
        </p15:guide>
        <p15:guide id="10" orient="horz" pos="4127" userDrawn="1">
          <p15:clr>
            <a:srgbClr val="A4A3A4"/>
          </p15:clr>
        </p15:guide>
        <p15:guide id="11" pos="2016" userDrawn="1">
          <p15:clr>
            <a:srgbClr val="A4A3A4"/>
          </p15:clr>
        </p15:guide>
        <p15:guide id="12" pos="2213"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1CAB"/>
    <a:srgbClr val="DF637E"/>
    <a:srgbClr val="7EC4C1"/>
    <a:srgbClr val="00CC66"/>
    <a:srgbClr val="E57F95"/>
    <a:srgbClr val="01041D"/>
    <a:srgbClr val="FEDFE1"/>
    <a:srgbClr val="EBE9F3"/>
    <a:srgbClr val="FDF3B9"/>
    <a:srgbClr val="66BA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E4221D-DCE4-4295-A73B-FE56AE1D152D}" v="6" dt="2023-06-08T03:21:40.30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3784" autoAdjust="0"/>
  </p:normalViewPr>
  <p:slideViewPr>
    <p:cSldViewPr>
      <p:cViewPr varScale="1">
        <p:scale>
          <a:sx n="114" d="100"/>
          <a:sy n="114" d="100"/>
        </p:scale>
        <p:origin x="1218" y="108"/>
      </p:cViewPr>
      <p:guideLst>
        <p:guide orient="horz" pos="1207"/>
        <p:guide pos="217"/>
        <p:guide pos="3216"/>
        <p:guide pos="6068"/>
        <p:guide pos="3024"/>
        <p:guide pos="4560"/>
        <p:guide pos="4735"/>
        <p:guide pos="1487"/>
        <p:guide pos="1669"/>
        <p:guide orient="horz" pos="4127"/>
        <p:guide pos="2016"/>
        <p:guide pos="2213"/>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99" d="100"/>
          <a:sy n="99" d="100"/>
        </p:scale>
        <p:origin x="2634" y="3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1" y="0"/>
            <a:ext cx="4307047" cy="341542"/>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5629992" y="0"/>
            <a:ext cx="4307047" cy="341542"/>
          </a:xfrm>
          <a:prstGeom prst="rect">
            <a:avLst/>
          </a:prstGeom>
        </p:spPr>
        <p:txBody>
          <a:bodyPr vert="horz" lIns="91432" tIns="45716" rIns="91432" bIns="45716" rtlCol="0"/>
          <a:lstStyle>
            <a:lvl1pPr algn="r">
              <a:defRPr sz="1200"/>
            </a:lvl1pPr>
          </a:lstStyle>
          <a:p>
            <a:fld id="{BC100692-EAF4-2D4D-8CB7-4A95778DD0E4}" type="datetimeFigureOut">
              <a:rPr kumimoji="1" lang="ja-JP" altLang="en-US" smtClean="0"/>
              <a:t>2023/7/25</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1" y="6465660"/>
            <a:ext cx="4307047" cy="341541"/>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5629992" y="6465660"/>
            <a:ext cx="4307047" cy="341541"/>
          </a:xfrm>
          <a:prstGeom prst="rect">
            <a:avLst/>
          </a:prstGeom>
        </p:spPr>
        <p:txBody>
          <a:bodyPr vert="horz" lIns="91432" tIns="45716" rIns="91432" bIns="45716"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047" cy="341542"/>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0"/>
            <a:ext cx="4307047" cy="341542"/>
          </a:xfrm>
          <a:prstGeom prst="rect">
            <a:avLst/>
          </a:prstGeom>
        </p:spPr>
        <p:txBody>
          <a:bodyPr vert="horz" lIns="91432" tIns="45716" rIns="91432" bIns="45716" rtlCol="0"/>
          <a:lstStyle>
            <a:lvl1pPr algn="r">
              <a:defRPr sz="1200"/>
            </a:lvl1pPr>
          </a:lstStyle>
          <a:p>
            <a:fld id="{B37A305E-D807-3946-A1A4-56C9B77AFB38}" type="datetimeFigureOut">
              <a:rPr kumimoji="1" lang="ja-JP" altLang="en-US" smtClean="0"/>
              <a:t>2023/7/25</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60"/>
            <a:ext cx="4307047" cy="341541"/>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60"/>
            <a:ext cx="4307047" cy="341541"/>
          </a:xfrm>
          <a:prstGeom prst="rect">
            <a:avLst/>
          </a:prstGeom>
        </p:spPr>
        <p:txBody>
          <a:bodyPr vert="horz" lIns="91432" tIns="45716" rIns="91432" bIns="45716"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11</a:t>
            </a:fld>
            <a:endParaRPr kumimoji="1" lang="ja-JP" altLang="en-US"/>
          </a:p>
        </p:txBody>
      </p:sp>
    </p:spTree>
    <p:extLst>
      <p:ext uri="{BB962C8B-B14F-4D97-AF65-F5344CB8AC3E}">
        <p14:creationId xmlns:p14="http://schemas.microsoft.com/office/powerpoint/2010/main" val="4057976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ロゴ無し-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2"/>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1" y="2"/>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5" y="6536160"/>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0" name="テキスト プレースホルダー 12">
            <a:extLst>
              <a:ext uri="{FF2B5EF4-FFF2-40B4-BE49-F238E27FC236}">
                <a16:creationId xmlns:a16="http://schemas.microsoft.com/office/drawing/2014/main" id="{2B853A86-3EEA-354D-94D1-2263E9AA6352}"/>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12">
              <a:spcAft>
                <a:spcPts val="1000"/>
              </a:spcAft>
            </a:pPr>
            <a:r>
              <a:rPr kumimoji="1" lang="ja-JP" altLang="en-US"/>
              <a:t>マスター テキストの書式設定</a:t>
            </a:r>
          </a:p>
        </p:txBody>
      </p:sp>
    </p:spTree>
    <p:extLst>
      <p:ext uri="{BB962C8B-B14F-4D97-AF65-F5344CB8AC3E}">
        <p14:creationId xmlns:p14="http://schemas.microsoft.com/office/powerpoint/2010/main" val="256350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目次2">
    <p:spTree>
      <p:nvGrpSpPr>
        <p:cNvPr id="1" name=""/>
        <p:cNvGrpSpPr/>
        <p:nvPr/>
      </p:nvGrpSpPr>
      <p:grpSpPr>
        <a:xfrm>
          <a:off x="0" y="0"/>
          <a:ext cx="0" cy="0"/>
          <a:chOff x="0" y="0"/>
          <a:chExt cx="0" cy="0"/>
        </a:xfrm>
      </p:grpSpPr>
      <p:sp>
        <p:nvSpPr>
          <p:cNvPr id="101"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9"/>
            <a:ext cx="2362200" cy="6854973"/>
          </a:xfrm>
          <a:prstGeom prst="rect">
            <a:avLst/>
          </a:prstGeom>
          <a:pattFill prst="dkUpDiag">
            <a:fgClr>
              <a:schemeClr val="accent2"/>
            </a:fgClr>
            <a:bgClr>
              <a:srgbClr val="DF637E"/>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2"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0" y="3815922"/>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1000">
                <a:schemeClr val="accent4"/>
              </a:gs>
              <a:gs pos="62000">
                <a:schemeClr val="accent2">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1"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grpSp>
        <p:nvGrpSpPr>
          <p:cNvPr id="16" name="グループ化 15"/>
          <p:cNvGrpSpPr/>
          <p:nvPr userDrawn="1"/>
        </p:nvGrpSpPr>
        <p:grpSpPr>
          <a:xfrm rot="16200000">
            <a:off x="-1117606" y="1574807"/>
            <a:ext cx="2819400" cy="126987"/>
            <a:chOff x="900632" y="1414463"/>
            <a:chExt cx="7938089" cy="357535"/>
          </a:xfrm>
          <a:solidFill>
            <a:schemeClr val="bg1">
              <a:alpha val="17000"/>
            </a:schemeClr>
          </a:solidFill>
        </p:grpSpPr>
        <p:sp>
          <p:nvSpPr>
            <p:cNvPr id="17"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3"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4"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5"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6"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7"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8"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9"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0"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1"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2"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3"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4"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5"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6"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7"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8"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9"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0"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1"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2"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3"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4"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5"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6"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7"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8"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9"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0"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1"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2"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3"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4"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5"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6"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7"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8"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9"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0"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1"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2"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3"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4"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5"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6"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7"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8"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9"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0"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1"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2"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3"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4"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5"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6"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7"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8"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9"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0"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1"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2"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3"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4"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5"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6"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7"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8"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9"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0"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1"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2"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3"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4"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5"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6"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grpSp>
      <p:sp>
        <p:nvSpPr>
          <p:cNvPr id="97"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9" y="2233570"/>
            <a:ext cx="4440062" cy="2848216"/>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8" lvl="0" indent="-342908" defTabSz="457212">
              <a:lnSpc>
                <a:spcPct val="150000"/>
              </a:lnSpc>
              <a:buFont typeface="+mj-lt"/>
              <a:buAutoNum type="arabicPeriod"/>
            </a:pPr>
            <a:r>
              <a:rPr kumimoji="1" lang="ja-JP" altLang="en-US"/>
              <a:t>マスター テキストの書式設定</a:t>
            </a:r>
          </a:p>
          <a:p>
            <a:pPr marL="342908" lvl="1" indent="-342908" defTabSz="457212">
              <a:lnSpc>
                <a:spcPct val="150000"/>
              </a:lnSpc>
              <a:buFont typeface="+mj-lt"/>
              <a:buAutoNum type="arabicPeriod"/>
            </a:pPr>
            <a:r>
              <a:rPr kumimoji="1" lang="ja-JP" altLang="en-US"/>
              <a:t>第 </a:t>
            </a:r>
            <a:r>
              <a:rPr kumimoji="1" lang="en-US" altLang="ja-JP"/>
              <a:t>2 </a:t>
            </a:r>
            <a:r>
              <a:rPr kumimoji="1" lang="ja-JP" altLang="en-US"/>
              <a:t>レベル</a:t>
            </a:r>
          </a:p>
          <a:p>
            <a:pPr marL="342908" lvl="2" indent="-342908" defTabSz="457212">
              <a:lnSpc>
                <a:spcPct val="150000"/>
              </a:lnSpc>
              <a:buFont typeface="+mj-lt"/>
              <a:buAutoNum type="arabicPeriod"/>
            </a:pPr>
            <a:r>
              <a:rPr kumimoji="1" lang="ja-JP" altLang="en-US"/>
              <a:t>第 </a:t>
            </a:r>
            <a:r>
              <a:rPr kumimoji="1" lang="en-US" altLang="ja-JP"/>
              <a:t>3 </a:t>
            </a:r>
            <a:r>
              <a:rPr kumimoji="1" lang="ja-JP" altLang="en-US"/>
              <a:t>レベル</a:t>
            </a:r>
          </a:p>
          <a:p>
            <a:pPr marL="342908" lvl="3" indent="-342908" defTabSz="457212">
              <a:lnSpc>
                <a:spcPct val="150000"/>
              </a:lnSpc>
              <a:buFont typeface="+mj-lt"/>
              <a:buAutoNum type="arabicPeriod"/>
            </a:pPr>
            <a:r>
              <a:rPr kumimoji="1" lang="ja-JP" altLang="en-US"/>
              <a:t>第 </a:t>
            </a:r>
            <a:r>
              <a:rPr kumimoji="1" lang="en-US" altLang="ja-JP"/>
              <a:t>4 </a:t>
            </a:r>
            <a:r>
              <a:rPr kumimoji="1" lang="ja-JP" altLang="en-US"/>
              <a:t>レベル</a:t>
            </a:r>
          </a:p>
          <a:p>
            <a:pPr marL="342908" lvl="4" indent="-342908" defTabSz="457212">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pic>
        <p:nvPicPr>
          <p:cNvPr id="2" name="図 1"/>
          <p:cNvPicPr>
            <a:picLocks noChangeAspect="1"/>
          </p:cNvPicPr>
          <p:nvPr userDrawn="1"/>
        </p:nvPicPr>
        <p:blipFill>
          <a:blip r:embed="rId2"/>
          <a:stretch>
            <a:fillRect/>
          </a:stretch>
        </p:blipFill>
        <p:spPr>
          <a:xfrm>
            <a:off x="8505089" y="5715002"/>
            <a:ext cx="1176630" cy="1005927"/>
          </a:xfrm>
          <a:prstGeom prst="rect">
            <a:avLst/>
          </a:prstGeom>
        </p:spPr>
      </p:pic>
    </p:spTree>
    <p:extLst>
      <p:ext uri="{BB962C8B-B14F-4D97-AF65-F5344CB8AC3E}">
        <p14:creationId xmlns:p14="http://schemas.microsoft.com/office/powerpoint/2010/main" val="1859685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中扉・目次3">
    <p:spTree>
      <p:nvGrpSpPr>
        <p:cNvPr id="1" name=""/>
        <p:cNvGrpSpPr/>
        <p:nvPr/>
      </p:nvGrpSpPr>
      <p:grpSpPr>
        <a:xfrm>
          <a:off x="0" y="0"/>
          <a:ext cx="0" cy="0"/>
          <a:chOff x="0" y="0"/>
          <a:chExt cx="0" cy="0"/>
        </a:xfrm>
      </p:grpSpPr>
      <p:sp>
        <p:nvSpPr>
          <p:cNvPr id="10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9"/>
            <a:ext cx="2362200" cy="6854973"/>
          </a:xfrm>
          <a:prstGeom prst="rect">
            <a:avLst/>
          </a:prstGeom>
          <a:pattFill prst="dkUpDiag">
            <a:fgClr>
              <a:schemeClr val="accent3"/>
            </a:fgClr>
            <a:bgClr>
              <a:srgbClr val="7EC4C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0" y="3815922"/>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6000">
                <a:schemeClr val="accent5"/>
              </a:gs>
              <a:gs pos="67000">
                <a:schemeClr val="accent3">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1"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12" name="テキスト プレースホルダー 13">
            <a:extLst>
              <a:ext uri="{FF2B5EF4-FFF2-40B4-BE49-F238E27FC236}">
                <a16:creationId xmlns:a16="http://schemas.microsoft.com/office/drawing/2014/main" id="{013672E4-8361-284E-8D6A-CC652AA0D4A3}"/>
              </a:ext>
            </a:extLst>
          </p:cNvPr>
          <p:cNvSpPr>
            <a:spLocks noGrp="1"/>
          </p:cNvSpPr>
          <p:nvPr>
            <p:ph type="body" sz="quarter" idx="10"/>
          </p:nvPr>
        </p:nvSpPr>
        <p:spPr>
          <a:xfrm>
            <a:off x="2675089" y="2233570"/>
            <a:ext cx="4440062" cy="2848216"/>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8" lvl="0" indent="-342908" defTabSz="457212">
              <a:lnSpc>
                <a:spcPct val="150000"/>
              </a:lnSpc>
              <a:buFont typeface="+mj-lt"/>
              <a:buAutoNum type="arabicPeriod"/>
            </a:pPr>
            <a:r>
              <a:rPr kumimoji="1" lang="ja-JP" altLang="en-US"/>
              <a:t>マスター テキストの書式設定</a:t>
            </a:r>
          </a:p>
          <a:p>
            <a:pPr marL="342908" lvl="1" indent="-342908" defTabSz="457212">
              <a:lnSpc>
                <a:spcPct val="150000"/>
              </a:lnSpc>
              <a:buFont typeface="+mj-lt"/>
              <a:buAutoNum type="arabicPeriod"/>
            </a:pPr>
            <a:r>
              <a:rPr kumimoji="1" lang="ja-JP" altLang="en-US"/>
              <a:t>第 </a:t>
            </a:r>
            <a:r>
              <a:rPr kumimoji="1" lang="en-US" altLang="ja-JP"/>
              <a:t>2 </a:t>
            </a:r>
            <a:r>
              <a:rPr kumimoji="1" lang="ja-JP" altLang="en-US"/>
              <a:t>レベル</a:t>
            </a:r>
          </a:p>
          <a:p>
            <a:pPr marL="342908" lvl="2" indent="-342908" defTabSz="457212">
              <a:lnSpc>
                <a:spcPct val="150000"/>
              </a:lnSpc>
              <a:buFont typeface="+mj-lt"/>
              <a:buAutoNum type="arabicPeriod"/>
            </a:pPr>
            <a:r>
              <a:rPr kumimoji="1" lang="ja-JP" altLang="en-US"/>
              <a:t>第 </a:t>
            </a:r>
            <a:r>
              <a:rPr kumimoji="1" lang="en-US" altLang="ja-JP"/>
              <a:t>3 </a:t>
            </a:r>
            <a:r>
              <a:rPr kumimoji="1" lang="ja-JP" altLang="en-US"/>
              <a:t>レベル</a:t>
            </a:r>
          </a:p>
          <a:p>
            <a:pPr marL="342908" lvl="3" indent="-342908" defTabSz="457212">
              <a:lnSpc>
                <a:spcPct val="150000"/>
              </a:lnSpc>
              <a:buFont typeface="+mj-lt"/>
              <a:buAutoNum type="arabicPeriod"/>
            </a:pPr>
            <a:r>
              <a:rPr kumimoji="1" lang="ja-JP" altLang="en-US"/>
              <a:t>第 </a:t>
            </a:r>
            <a:r>
              <a:rPr kumimoji="1" lang="en-US" altLang="ja-JP"/>
              <a:t>4 </a:t>
            </a:r>
            <a:r>
              <a:rPr kumimoji="1" lang="ja-JP" altLang="en-US"/>
              <a:t>レベル</a:t>
            </a:r>
          </a:p>
          <a:p>
            <a:pPr marL="342908" lvl="4" indent="-342908" defTabSz="457212">
              <a:lnSpc>
                <a:spcPct val="150000"/>
              </a:lnSpc>
              <a:buFont typeface="+mj-lt"/>
              <a:buAutoNum type="arabicPeriod"/>
            </a:pPr>
            <a:r>
              <a:rPr kumimoji="1" lang="ja-JP" altLang="en-US"/>
              <a:t>第 </a:t>
            </a:r>
            <a:r>
              <a:rPr kumimoji="1" lang="en-US" altLang="ja-JP"/>
              <a:t>5 </a:t>
            </a:r>
            <a:r>
              <a:rPr kumimoji="1" lang="ja-JP" altLang="en-US"/>
              <a:t>レベル</a:t>
            </a:r>
          </a:p>
        </p:txBody>
      </p:sp>
      <p:grpSp>
        <p:nvGrpSpPr>
          <p:cNvPr id="16" name="グループ化 15"/>
          <p:cNvGrpSpPr/>
          <p:nvPr userDrawn="1"/>
        </p:nvGrpSpPr>
        <p:grpSpPr>
          <a:xfrm rot="16200000">
            <a:off x="-1117606" y="1574807"/>
            <a:ext cx="2819400" cy="126987"/>
            <a:chOff x="900632" y="1414463"/>
            <a:chExt cx="7938089" cy="357535"/>
          </a:xfrm>
          <a:solidFill>
            <a:schemeClr val="bg1">
              <a:alpha val="17000"/>
            </a:schemeClr>
          </a:solidFill>
        </p:grpSpPr>
        <p:sp>
          <p:nvSpPr>
            <p:cNvPr id="17"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3"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4"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5"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6"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7"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8"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9"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0"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1"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2"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3"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4"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5"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6"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7"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8"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9"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0"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1"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2"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3"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4"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5"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6"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7"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8"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9"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0"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1"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2"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3"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4"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5"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6"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7"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8"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9"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0"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1"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2"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3"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4"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5"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6"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7"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8"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9"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0"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1"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2"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3"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4"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5"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6"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7"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8"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9"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0"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1"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2"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3"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4"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5"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6"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7"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8"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9"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0"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1"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2"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3"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4"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5"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6"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grpSp>
      <p:pic>
        <p:nvPicPr>
          <p:cNvPr id="2" name="図 1"/>
          <p:cNvPicPr>
            <a:picLocks noChangeAspect="1"/>
          </p:cNvPicPr>
          <p:nvPr userDrawn="1"/>
        </p:nvPicPr>
        <p:blipFill>
          <a:blip r:embed="rId2"/>
          <a:stretch>
            <a:fillRect/>
          </a:stretch>
        </p:blipFill>
        <p:spPr>
          <a:xfrm>
            <a:off x="8505089" y="5715002"/>
            <a:ext cx="1176630" cy="1005927"/>
          </a:xfrm>
          <a:prstGeom prst="rect">
            <a:avLst/>
          </a:prstGeom>
        </p:spPr>
      </p:pic>
    </p:spTree>
    <p:extLst>
      <p:ext uri="{BB962C8B-B14F-4D97-AF65-F5344CB8AC3E}">
        <p14:creationId xmlns:p14="http://schemas.microsoft.com/office/powerpoint/2010/main" val="408326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5121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9"/>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1" y="2"/>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6"/>
            <a:ext cx="2228850" cy="365125"/>
          </a:xfrm>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5" y="6536160"/>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12">
              <a:spcAft>
                <a:spcPts val="1000"/>
              </a:spcAft>
            </a:pPr>
            <a:r>
              <a:rPr kumimoji="1" lang="ja-JP" altLang="en-US"/>
              <a:t>マスター テキストの書式設定</a:t>
            </a:r>
          </a:p>
        </p:txBody>
      </p:sp>
    </p:spTree>
    <p:extLst>
      <p:ext uri="{BB962C8B-B14F-4D97-AF65-F5344CB8AC3E}">
        <p14:creationId xmlns:p14="http://schemas.microsoft.com/office/powerpoint/2010/main" val="2370235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ロゴ無し-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5" y="6536160"/>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96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ロゴ有-タイトル＆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04204" y="6536160"/>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2"/>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3"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1" y="2"/>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15"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6"/>
            <a:ext cx="2228850" cy="365125"/>
          </a:xfrm>
        </p:spPr>
        <p:txBody>
          <a:bodyPr/>
          <a:lstStyle/>
          <a:p>
            <a:endParaRPr lang="en-US" dirty="0"/>
          </a:p>
        </p:txBody>
      </p:sp>
      <p:sp>
        <p:nvSpPr>
          <p:cNvPr id="16"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12">
              <a:spcAft>
                <a:spcPts val="1000"/>
              </a:spcAft>
            </a:pPr>
            <a:r>
              <a:rPr kumimoji="1" lang="ja-JP" altLang="en-US"/>
              <a:t>マスター テキストの書式設定</a:t>
            </a:r>
          </a:p>
        </p:txBody>
      </p:sp>
      <p:pic>
        <p:nvPicPr>
          <p:cNvPr id="2" name="図 1"/>
          <p:cNvPicPr>
            <a:picLocks noChangeAspect="1"/>
          </p:cNvPicPr>
          <p:nvPr userDrawn="1"/>
        </p:nvPicPr>
        <p:blipFill>
          <a:blip r:embed="rId2"/>
          <a:stretch>
            <a:fillRect/>
          </a:stretch>
        </p:blipFill>
        <p:spPr>
          <a:xfrm>
            <a:off x="360087" y="6534000"/>
            <a:ext cx="2030144" cy="207282"/>
          </a:xfrm>
          <a:prstGeom prst="rect">
            <a:avLst/>
          </a:prstGeom>
        </p:spPr>
      </p:pic>
    </p:spTree>
    <p:extLst>
      <p:ext uri="{BB962C8B-B14F-4D97-AF65-F5344CB8AC3E}">
        <p14:creationId xmlns:p14="http://schemas.microsoft.com/office/powerpoint/2010/main" val="3253618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ロゴ有-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5" y="6536160"/>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1"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2"/>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1" y="2"/>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5"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16"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6"/>
            <a:ext cx="2228850" cy="365125"/>
          </a:xfrm>
        </p:spPr>
        <p:txBody>
          <a:bodyPr/>
          <a:lstStyle/>
          <a:p>
            <a:endParaRPr lang="en-US" dirty="0"/>
          </a:p>
        </p:txBody>
      </p:sp>
      <p:sp>
        <p:nvSpPr>
          <p:cNvPr id="17"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12">
              <a:spcAft>
                <a:spcPts val="1000"/>
              </a:spcAft>
            </a:pPr>
            <a:r>
              <a:rPr kumimoji="1" lang="ja-JP" altLang="en-US"/>
              <a:t>マスター テキストの書式設定</a:t>
            </a:r>
          </a:p>
        </p:txBody>
      </p:sp>
      <p:pic>
        <p:nvPicPr>
          <p:cNvPr id="2" name="図 1"/>
          <p:cNvPicPr>
            <a:picLocks noChangeAspect="1"/>
          </p:cNvPicPr>
          <p:nvPr userDrawn="1"/>
        </p:nvPicPr>
        <p:blipFill>
          <a:blip r:embed="rId2"/>
          <a:stretch>
            <a:fillRect/>
          </a:stretch>
        </p:blipFill>
        <p:spPr>
          <a:xfrm>
            <a:off x="360087" y="6534000"/>
            <a:ext cx="2030144" cy="207282"/>
          </a:xfrm>
          <a:prstGeom prst="rect">
            <a:avLst/>
          </a:prstGeom>
        </p:spPr>
      </p:pic>
    </p:spTree>
    <p:extLst>
      <p:ext uri="{BB962C8B-B14F-4D97-AF65-F5344CB8AC3E}">
        <p14:creationId xmlns:p14="http://schemas.microsoft.com/office/powerpoint/2010/main" val="800090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ロゴ有-白紙">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5" y="6536160"/>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pic>
        <p:nvPicPr>
          <p:cNvPr id="4" name="図 3"/>
          <p:cNvPicPr>
            <a:picLocks noChangeAspect="1"/>
          </p:cNvPicPr>
          <p:nvPr userDrawn="1"/>
        </p:nvPicPr>
        <p:blipFill>
          <a:blip r:embed="rId2"/>
          <a:stretch>
            <a:fillRect/>
          </a:stretch>
        </p:blipFill>
        <p:spPr>
          <a:xfrm>
            <a:off x="360087" y="6534000"/>
            <a:ext cx="2030144" cy="207282"/>
          </a:xfrm>
          <a:prstGeom prst="rect">
            <a:avLst/>
          </a:prstGeom>
        </p:spPr>
      </p:pic>
    </p:spTree>
    <p:extLst>
      <p:ext uri="{BB962C8B-B14F-4D97-AF65-F5344CB8AC3E}">
        <p14:creationId xmlns:p14="http://schemas.microsoft.com/office/powerpoint/2010/main" val="262913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1">
    <p:spTree>
      <p:nvGrpSpPr>
        <p:cNvPr id="1" name=""/>
        <p:cNvGrpSpPr/>
        <p:nvPr/>
      </p:nvGrpSpPr>
      <p:grpSpPr>
        <a:xfrm>
          <a:off x="0" y="0"/>
          <a:ext cx="0" cy="0"/>
          <a:chOff x="0" y="0"/>
          <a:chExt cx="0" cy="0"/>
        </a:xfrm>
      </p:grpSpPr>
      <p:sp>
        <p:nvSpPr>
          <p:cNvPr id="6" name="テキスト プレースホルダー 6">
            <a:extLst>
              <a:ext uri="{FF2B5EF4-FFF2-40B4-BE49-F238E27FC236}">
                <a16:creationId xmlns:a16="http://schemas.microsoft.com/office/drawing/2014/main" id="{947288C7-7203-D54E-8629-CD9317DDB283}"/>
              </a:ext>
            </a:extLst>
          </p:cNvPr>
          <p:cNvSpPr txBox="1">
            <a:spLocks/>
          </p:cNvSpPr>
          <p:nvPr userDrawn="1"/>
        </p:nvSpPr>
        <p:spPr>
          <a:xfrm>
            <a:off x="0" y="3886200"/>
            <a:ext cx="9906000" cy="3000118"/>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C430249E-AE45-AB46-9462-F239EA5FB436}"/>
              </a:ext>
            </a:extLst>
          </p:cNvPr>
          <p:cNvSpPr txBox="1">
            <a:spLocks/>
          </p:cNvSpPr>
          <p:nvPr userDrawn="1"/>
        </p:nvSpPr>
        <p:spPr>
          <a:xfrm>
            <a:off x="4165600" y="3886200"/>
            <a:ext cx="5740400" cy="300011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3858857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3858857 w 9907200"/>
              <a:gd name="connsiteY4" fmla="*/ 5588 h 827999"/>
              <a:gd name="connsiteX0" fmla="*/ 5052983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5052983 w 9907200"/>
              <a:gd name="connsiteY4" fmla="*/ 5588 h 827999"/>
              <a:gd name="connsiteX0" fmla="*/ 3331732 w 9907200"/>
              <a:gd name="connsiteY0" fmla="*/ 0 h 828042"/>
              <a:gd name="connsiteX1" fmla="*/ 9907200 w 9907200"/>
              <a:gd name="connsiteY1" fmla="*/ 43 h 828042"/>
              <a:gd name="connsiteX2" fmla="*/ 9907200 w 9907200"/>
              <a:gd name="connsiteY2" fmla="*/ 828042 h 828042"/>
              <a:gd name="connsiteX3" fmla="*/ 0 w 9907200"/>
              <a:gd name="connsiteY3" fmla="*/ 828042 h 828042"/>
              <a:gd name="connsiteX4" fmla="*/ 3331732 w 9907200"/>
              <a:gd name="connsiteY4" fmla="*/ 0 h 828042"/>
              <a:gd name="connsiteX0" fmla="*/ 4732750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4732750 w 11308218"/>
              <a:gd name="connsiteY4" fmla="*/ 0 h 828042"/>
              <a:gd name="connsiteX0" fmla="*/ 5153056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5153056 w 11308218"/>
              <a:gd name="connsiteY4" fmla="*/ 0 h 828042"/>
              <a:gd name="connsiteX0" fmla="*/ 5613390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613390 w 11308218"/>
              <a:gd name="connsiteY4" fmla="*/ 5588 h 827999"/>
              <a:gd name="connsiteX0" fmla="*/ 5702896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702896 w 11308218"/>
              <a:gd name="connsiteY4" fmla="*/ 5588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8218" h="827999">
                <a:moveTo>
                  <a:pt x="5702896" y="5588"/>
                </a:moveTo>
                <a:lnTo>
                  <a:pt x="11308218" y="0"/>
                </a:lnTo>
                <a:lnTo>
                  <a:pt x="11308218" y="827999"/>
                </a:lnTo>
                <a:lnTo>
                  <a:pt x="0" y="827999"/>
                </a:lnTo>
                <a:lnTo>
                  <a:pt x="5702896" y="5588"/>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17980" y="0"/>
            <a:ext cx="9923980" cy="3874149"/>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5620281" y="5886479"/>
            <a:ext cx="3913874" cy="320472"/>
          </a:xfrm>
        </p:spPr>
        <p:txBody>
          <a:bodyPr wrap="square" lIns="0" tIns="0" rIns="0" bIns="0" anchor="b">
            <a:spAutoFit/>
          </a:bodyPr>
          <a:lstStyle>
            <a:lvl1pPr marL="0" indent="0">
              <a:spcAft>
                <a:spcPts val="400"/>
              </a:spcAft>
              <a:buNone/>
              <a:defRPr lang="ja-JP" altLang="en-US" sz="1700" spc="150" smtClean="0">
                <a:solidFill>
                  <a:schemeClr val="bg1"/>
                </a:solidFill>
              </a:defRPr>
            </a:lvl1pPr>
            <a:lvl2pPr marL="228606" indent="0">
              <a:spcAft>
                <a:spcPts val="400"/>
              </a:spcAft>
              <a:buNone/>
              <a:defRPr lang="ja-JP" altLang="en-US" sz="1800" smtClean="0">
                <a:latin typeface="+mn-lt"/>
                <a:ea typeface="+mn-ea"/>
              </a:defRPr>
            </a:lvl2pPr>
            <a:lvl3pPr marL="685817" indent="0">
              <a:spcAft>
                <a:spcPts val="400"/>
              </a:spcAft>
              <a:buNone/>
              <a:defRPr lang="ja-JP" altLang="en-US" sz="1800" smtClean="0">
                <a:latin typeface="+mn-lt"/>
                <a:ea typeface="+mn-ea"/>
              </a:defRPr>
            </a:lvl3pPr>
            <a:lvl4pPr marL="1143028" indent="0">
              <a:spcAft>
                <a:spcPts val="400"/>
              </a:spcAft>
              <a:buNone/>
              <a:defRPr lang="ja-JP" altLang="en-US" sz="1800" smtClean="0">
                <a:latin typeface="+mn-lt"/>
                <a:ea typeface="+mn-ea"/>
              </a:defRPr>
            </a:lvl4pPr>
            <a:lvl5pPr marL="1600240" indent="0">
              <a:spcAft>
                <a:spcPts val="400"/>
              </a:spcAft>
              <a:buNone/>
              <a:defRPr lang="ja-JP" altLang="en-US" sz="1800">
                <a:latin typeface="+mn-lt"/>
                <a:ea typeface="+mn-ea"/>
              </a:defRPr>
            </a:lvl5pPr>
          </a:lstStyle>
          <a:p>
            <a:pPr marL="0" lvl="0" defTabSz="457212"/>
            <a:r>
              <a:rPr kumimoji="1" lang="ja-JP" altLang="en-US"/>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5" y="2838998"/>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3" name="Date Placeholder 1">
            <a:extLst>
              <a:ext uri="{FF2B5EF4-FFF2-40B4-BE49-F238E27FC236}">
                <a16:creationId xmlns:a16="http://schemas.microsoft.com/office/drawing/2014/main" id="{B4AD2287-6E3C-6647-80BD-596F7E84AFCC}"/>
              </a:ext>
            </a:extLst>
          </p:cNvPr>
          <p:cNvSpPr>
            <a:spLocks noGrp="1"/>
          </p:cNvSpPr>
          <p:nvPr>
            <p:ph type="dt" sz="half" idx="10"/>
          </p:nvPr>
        </p:nvSpPr>
        <p:spPr>
          <a:xfrm>
            <a:off x="5620019" y="4878178"/>
            <a:ext cx="2228850" cy="365125"/>
          </a:xfrm>
        </p:spPr>
        <p:txBody>
          <a:bodyPr/>
          <a:lstStyle>
            <a:lvl1pPr algn="l">
              <a:defRPr/>
            </a:lvl1pPr>
          </a:lstStyle>
          <a:p>
            <a:endParaRPr lang="en-US" dirty="0"/>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377683" y="6469298"/>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0" y="1981202"/>
            <a:ext cx="9897010" cy="1904457"/>
          </a:xfrm>
        </p:spPr>
        <p:txBody>
          <a:bodyPr lIns="288000" tIns="180000" rIns="360000" bIns="72000" anchor="b"/>
          <a:lstStyle>
            <a:lvl1pPr>
              <a:defRPr sz="2400">
                <a:solidFill>
                  <a:schemeClr val="tx1"/>
                </a:solidFill>
              </a:defRPr>
            </a:lvl1pPr>
          </a:lstStyle>
          <a:p>
            <a:r>
              <a:rPr kumimoji="1" lang="ja-JP" altLang="en-US"/>
              <a:t>マスター タイトルの書式設定</a:t>
            </a:r>
            <a:endParaRPr kumimoji="1" lang="ja-JP" altLang="en-US" dirty="0"/>
          </a:p>
        </p:txBody>
      </p:sp>
      <p:sp>
        <p:nvSpPr>
          <p:cNvPr id="16" name="テキスト プレースホルダー 14">
            <a:extLst>
              <a:ext uri="{FF2B5EF4-FFF2-40B4-BE49-F238E27FC236}">
                <a16:creationId xmlns:a16="http://schemas.microsoft.com/office/drawing/2014/main" id="{D77FD104-BAAE-1E43-B733-8EE9CC9EC49D}"/>
              </a:ext>
            </a:extLst>
          </p:cNvPr>
          <p:cNvSpPr>
            <a:spLocks noGrp="1"/>
          </p:cNvSpPr>
          <p:nvPr>
            <p:ph type="body" sz="quarter" idx="13"/>
          </p:nvPr>
        </p:nvSpPr>
        <p:spPr>
          <a:xfrm>
            <a:off x="-9227" y="3901925"/>
            <a:ext cx="9924453" cy="412805"/>
          </a:xfrm>
        </p:spPr>
        <p:txBody>
          <a:bodyPr wrap="square" lIns="288000">
            <a:spAutoFit/>
          </a:bodyPr>
          <a:lstStyle>
            <a:lvl1pPr marL="0" indent="0">
              <a:buNone/>
              <a:defRPr lang="ja-JP" altLang="en-US" sz="1700" spc="150" smtClean="0">
                <a:solidFill>
                  <a:schemeClr val="bg1"/>
                </a:solidFill>
              </a:defRPr>
            </a:lvl1pPr>
            <a:lvl2pPr marL="228606" indent="0">
              <a:buNone/>
              <a:defRPr lang="ja-JP" altLang="en-US" sz="1700" smtClean="0">
                <a:solidFill>
                  <a:schemeClr val="bg1"/>
                </a:solidFill>
                <a:latin typeface="+mn-lt"/>
                <a:ea typeface="+mn-ea"/>
              </a:defRPr>
            </a:lvl2pPr>
            <a:lvl3pPr marL="685817" indent="0">
              <a:buNone/>
              <a:defRPr lang="ja-JP" altLang="en-US" sz="1700" smtClean="0">
                <a:solidFill>
                  <a:schemeClr val="bg1"/>
                </a:solidFill>
                <a:latin typeface="+mn-lt"/>
                <a:ea typeface="+mn-ea"/>
              </a:defRPr>
            </a:lvl3pPr>
            <a:lvl4pPr marL="1143028" indent="0">
              <a:buNone/>
              <a:defRPr lang="ja-JP" altLang="en-US" sz="1700" smtClean="0">
                <a:solidFill>
                  <a:schemeClr val="bg1"/>
                </a:solidFill>
                <a:latin typeface="+mn-lt"/>
                <a:ea typeface="+mn-ea"/>
              </a:defRPr>
            </a:lvl4pPr>
            <a:lvl5pPr marL="1600240" indent="0">
              <a:buNone/>
              <a:defRPr lang="ja-JP" altLang="en-US" sz="1700">
                <a:solidFill>
                  <a:schemeClr val="bg1"/>
                </a:solidFill>
                <a:latin typeface="+mn-lt"/>
                <a:ea typeface="+mn-ea"/>
              </a:defRPr>
            </a:lvl5pPr>
          </a:lstStyle>
          <a:p>
            <a:pPr marL="0" lvl="0" defTabSz="457212"/>
            <a:r>
              <a:rPr kumimoji="1" lang="ja-JP" altLang="en-US"/>
              <a:t>マスター テキストの書式設定</a:t>
            </a:r>
          </a:p>
        </p:txBody>
      </p:sp>
      <p:grpSp>
        <p:nvGrpSpPr>
          <p:cNvPr id="99" name="グループ化 98"/>
          <p:cNvGrpSpPr/>
          <p:nvPr userDrawn="1"/>
        </p:nvGrpSpPr>
        <p:grpSpPr>
          <a:xfrm>
            <a:off x="5638800" y="6379735"/>
            <a:ext cx="3851369" cy="173467"/>
            <a:chOff x="900632" y="1414463"/>
            <a:chExt cx="7938089" cy="357535"/>
          </a:xfrm>
          <a:solidFill>
            <a:schemeClr val="bg1">
              <a:alpha val="17000"/>
            </a:schemeClr>
          </a:solidFill>
        </p:grpSpPr>
        <p:sp>
          <p:nvSpPr>
            <p:cNvPr id="19"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3"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4"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5"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6"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7"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8"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9"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0"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1"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2"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3"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4"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5"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6"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7"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8"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39"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0"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1"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2"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3"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4"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5"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6"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7"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8"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49"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0"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1"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2"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3"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4"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5"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6"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7"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8"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59"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0"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1"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2"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3"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4"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5"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6"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7"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8"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69"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0"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1"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2"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3"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4"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5"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6"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7"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8"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79"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0"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1"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2"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3"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4"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5"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6"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7"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8"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89"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0"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1"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2"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3"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4"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5"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6"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7"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8"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grpSp>
      <p:pic>
        <p:nvPicPr>
          <p:cNvPr id="2" name="図 1"/>
          <p:cNvPicPr>
            <a:picLocks noChangeAspect="1"/>
          </p:cNvPicPr>
          <p:nvPr userDrawn="1"/>
        </p:nvPicPr>
        <p:blipFill>
          <a:blip r:embed="rId2"/>
          <a:stretch>
            <a:fillRect/>
          </a:stretch>
        </p:blipFill>
        <p:spPr>
          <a:xfrm>
            <a:off x="5477173" y="317903"/>
            <a:ext cx="4017612" cy="585267"/>
          </a:xfrm>
          <a:prstGeom prst="rect">
            <a:avLst/>
          </a:prstGeom>
        </p:spPr>
      </p:pic>
    </p:spTree>
    <p:extLst>
      <p:ext uri="{BB962C8B-B14F-4D97-AF65-F5344CB8AC3E}">
        <p14:creationId xmlns:p14="http://schemas.microsoft.com/office/powerpoint/2010/main" val="133473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紙2">
    <p:spTree>
      <p:nvGrpSpPr>
        <p:cNvPr id="1" name=""/>
        <p:cNvGrpSpPr/>
        <p:nvPr/>
      </p:nvGrpSpPr>
      <p:grpSpPr>
        <a:xfrm>
          <a:off x="0" y="0"/>
          <a:ext cx="0" cy="0"/>
          <a:chOff x="0" y="0"/>
          <a:chExt cx="0" cy="0"/>
        </a:xfrm>
      </p:grpSpPr>
      <p:sp>
        <p:nvSpPr>
          <p:cNvPr id="17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9"/>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7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0" y="3815922"/>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2371426" y="3029"/>
            <a:ext cx="7543800" cy="6854973"/>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2362200" y="4042659"/>
            <a:ext cx="7534810" cy="393954"/>
          </a:xfrm>
        </p:spPr>
        <p:txBody>
          <a:bodyPr wrap="square" lIns="288000">
            <a:spAutoFit/>
          </a:bodyPr>
          <a:lstStyle>
            <a:lvl1pPr marL="0" indent="0">
              <a:spcAft>
                <a:spcPts val="400"/>
              </a:spcAft>
              <a:buNone/>
              <a:defRPr lang="ja-JP" altLang="en-US" sz="1600" spc="150" smtClean="0">
                <a:solidFill>
                  <a:schemeClr val="tx1"/>
                </a:solidFill>
              </a:defRPr>
            </a:lvl1pPr>
            <a:lvl2pPr marL="228606" indent="0">
              <a:spcAft>
                <a:spcPts val="400"/>
              </a:spcAft>
              <a:buNone/>
              <a:defRPr lang="ja-JP" altLang="en-US" sz="1600" smtClean="0">
                <a:solidFill>
                  <a:schemeClr val="tx1"/>
                </a:solidFill>
                <a:latin typeface="+mn-lt"/>
                <a:ea typeface="+mn-ea"/>
              </a:defRPr>
            </a:lvl2pPr>
            <a:lvl3pPr marL="685817" indent="0">
              <a:spcAft>
                <a:spcPts val="400"/>
              </a:spcAft>
              <a:buNone/>
              <a:defRPr lang="ja-JP" altLang="en-US" sz="1600" smtClean="0">
                <a:solidFill>
                  <a:schemeClr val="tx1"/>
                </a:solidFill>
                <a:latin typeface="+mn-lt"/>
                <a:ea typeface="+mn-ea"/>
              </a:defRPr>
            </a:lvl3pPr>
            <a:lvl4pPr marL="1143028" indent="0">
              <a:spcAft>
                <a:spcPts val="400"/>
              </a:spcAft>
              <a:buNone/>
              <a:defRPr lang="ja-JP" altLang="en-US" sz="1600" smtClean="0">
                <a:solidFill>
                  <a:schemeClr val="tx1"/>
                </a:solidFill>
                <a:latin typeface="+mn-lt"/>
                <a:ea typeface="+mn-ea"/>
              </a:defRPr>
            </a:lvl4pPr>
            <a:lvl5pPr marL="1600240" indent="0">
              <a:spcAft>
                <a:spcPts val="400"/>
              </a:spcAft>
              <a:buNone/>
              <a:defRPr lang="ja-JP" altLang="en-US" sz="1600">
                <a:solidFill>
                  <a:schemeClr val="tx1"/>
                </a:solidFill>
                <a:latin typeface="+mn-lt"/>
                <a:ea typeface="+mn-ea"/>
              </a:defRPr>
            </a:lvl5pPr>
          </a:lstStyle>
          <a:p>
            <a:pPr marL="0" lvl="0" defTabSz="457212"/>
            <a:r>
              <a:rPr kumimoji="1" lang="ja-JP" altLang="en-US"/>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5" y="2838998"/>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4450711" y="6379367"/>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2362200" y="1447802"/>
            <a:ext cx="7534810" cy="2304191"/>
          </a:xfrm>
        </p:spPr>
        <p:txBody>
          <a:bodyPr lIns="288000" tIns="180000" rIns="360000" bIns="72000" anchor="b"/>
          <a:lstStyle>
            <a:lvl1pPr>
              <a:defRPr sz="2400">
                <a:solidFill>
                  <a:schemeClr val="tx1"/>
                </a:solidFill>
              </a:defRPr>
            </a:lvl1pPr>
          </a:lstStyle>
          <a:p>
            <a:r>
              <a:rPr kumimoji="1" lang="ja-JP" altLang="en-US"/>
              <a:t>マスター タイトルの書式設定</a:t>
            </a:r>
            <a:endParaRPr kumimoji="1" lang="ja-JP" altLang="en-US" dirty="0"/>
          </a:p>
        </p:txBody>
      </p:sp>
      <p:grpSp>
        <p:nvGrpSpPr>
          <p:cNvPr id="89" name="グループ化 88"/>
          <p:cNvGrpSpPr/>
          <p:nvPr userDrawn="1"/>
        </p:nvGrpSpPr>
        <p:grpSpPr>
          <a:xfrm rot="16200000">
            <a:off x="-1117606" y="1574807"/>
            <a:ext cx="2819400" cy="126987"/>
            <a:chOff x="900632" y="1414463"/>
            <a:chExt cx="7938089" cy="357535"/>
          </a:xfrm>
          <a:solidFill>
            <a:schemeClr val="bg1">
              <a:alpha val="17000"/>
            </a:schemeClr>
          </a:solidFill>
        </p:grpSpPr>
        <p:sp>
          <p:nvSpPr>
            <p:cNvPr id="90"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1"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2"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3"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4"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5"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6"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7"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8"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99"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0"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1"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2"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3"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4"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5"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6"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7"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8"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09"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0"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1"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2"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3"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4"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5"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6"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7"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8"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19"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0"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1"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2"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3"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4"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5"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6"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7"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8"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29"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0"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1"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2"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3"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4"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5"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6"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7"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8"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39"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0"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1"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2"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3"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4"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5"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6"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7"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8"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49"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0"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1"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2"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3"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4"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5"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6"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7"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8"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9"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0"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1"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2"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3"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4"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5"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6"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7"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8"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9"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grpSp>
      <p:pic>
        <p:nvPicPr>
          <p:cNvPr id="3" name="図 2"/>
          <p:cNvPicPr>
            <a:picLocks noChangeAspect="1"/>
          </p:cNvPicPr>
          <p:nvPr userDrawn="1"/>
        </p:nvPicPr>
        <p:blipFill>
          <a:blip r:embed="rId2"/>
          <a:stretch>
            <a:fillRect/>
          </a:stretch>
        </p:blipFill>
        <p:spPr>
          <a:xfrm>
            <a:off x="8505089" y="5715002"/>
            <a:ext cx="1176630" cy="1005927"/>
          </a:xfrm>
          <a:prstGeom prst="rect">
            <a:avLst/>
          </a:prstGeom>
        </p:spPr>
      </p:pic>
      <p:pic>
        <p:nvPicPr>
          <p:cNvPr id="4" name="図 3"/>
          <p:cNvPicPr>
            <a:picLocks noChangeAspect="1"/>
          </p:cNvPicPr>
          <p:nvPr userDrawn="1"/>
        </p:nvPicPr>
        <p:blipFill>
          <a:blip r:embed="rId3"/>
          <a:stretch>
            <a:fillRect/>
          </a:stretch>
        </p:blipFill>
        <p:spPr>
          <a:xfrm>
            <a:off x="5715000" y="6469298"/>
            <a:ext cx="3810330" cy="176799"/>
          </a:xfrm>
          <a:prstGeom prst="rect">
            <a:avLst/>
          </a:prstGeom>
        </p:spPr>
      </p:pic>
    </p:spTree>
    <p:extLst>
      <p:ext uri="{BB962C8B-B14F-4D97-AF65-F5344CB8AC3E}">
        <p14:creationId xmlns:p14="http://schemas.microsoft.com/office/powerpoint/2010/main" val="258827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中扉・目次1">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D030BBF-1018-E14A-AC2B-DC996F9E0808}"/>
              </a:ext>
            </a:extLst>
          </p:cNvPr>
          <p:cNvSpPr/>
          <p:nvPr userDrawn="1"/>
        </p:nvSpPr>
        <p:spPr>
          <a:xfrm>
            <a:off x="2362201"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9"/>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9" y="2233570"/>
            <a:ext cx="4440062" cy="2848216"/>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8" lvl="0" indent="-342908" defTabSz="457212">
              <a:lnSpc>
                <a:spcPct val="150000"/>
              </a:lnSpc>
              <a:buFont typeface="+mj-lt"/>
              <a:buAutoNum type="arabicPeriod"/>
            </a:pPr>
            <a:r>
              <a:rPr kumimoji="1" lang="ja-JP" altLang="en-US"/>
              <a:t>マスター テキストの書式設定</a:t>
            </a:r>
          </a:p>
          <a:p>
            <a:pPr marL="342908" lvl="1" indent="-342908" defTabSz="457212">
              <a:lnSpc>
                <a:spcPct val="150000"/>
              </a:lnSpc>
              <a:buFont typeface="+mj-lt"/>
              <a:buAutoNum type="arabicPeriod"/>
            </a:pPr>
            <a:r>
              <a:rPr kumimoji="1" lang="ja-JP" altLang="en-US"/>
              <a:t>第 </a:t>
            </a:r>
            <a:r>
              <a:rPr kumimoji="1" lang="en-US" altLang="ja-JP"/>
              <a:t>2 </a:t>
            </a:r>
            <a:r>
              <a:rPr kumimoji="1" lang="ja-JP" altLang="en-US"/>
              <a:t>レベル</a:t>
            </a:r>
          </a:p>
          <a:p>
            <a:pPr marL="342908" lvl="2" indent="-342908" defTabSz="457212">
              <a:lnSpc>
                <a:spcPct val="150000"/>
              </a:lnSpc>
              <a:buFont typeface="+mj-lt"/>
              <a:buAutoNum type="arabicPeriod"/>
            </a:pPr>
            <a:r>
              <a:rPr kumimoji="1" lang="ja-JP" altLang="en-US"/>
              <a:t>第 </a:t>
            </a:r>
            <a:r>
              <a:rPr kumimoji="1" lang="en-US" altLang="ja-JP"/>
              <a:t>3 </a:t>
            </a:r>
            <a:r>
              <a:rPr kumimoji="1" lang="ja-JP" altLang="en-US"/>
              <a:t>レベル</a:t>
            </a:r>
          </a:p>
          <a:p>
            <a:pPr marL="342908" lvl="3" indent="-342908" defTabSz="457212">
              <a:lnSpc>
                <a:spcPct val="150000"/>
              </a:lnSpc>
              <a:buFont typeface="+mj-lt"/>
              <a:buAutoNum type="arabicPeriod"/>
            </a:pPr>
            <a:r>
              <a:rPr kumimoji="1" lang="ja-JP" altLang="en-US"/>
              <a:t>第 </a:t>
            </a:r>
            <a:r>
              <a:rPr kumimoji="1" lang="en-US" altLang="ja-JP"/>
              <a:t>4 </a:t>
            </a:r>
            <a:r>
              <a:rPr kumimoji="1" lang="ja-JP" altLang="en-US"/>
              <a:t>レベル</a:t>
            </a:r>
          </a:p>
          <a:p>
            <a:pPr marL="342908" lvl="4" indent="-342908" defTabSz="457212">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grpSp>
        <p:nvGrpSpPr>
          <p:cNvPr id="153" name="グループ化 152"/>
          <p:cNvGrpSpPr/>
          <p:nvPr userDrawn="1"/>
        </p:nvGrpSpPr>
        <p:grpSpPr>
          <a:xfrm rot="16200000">
            <a:off x="-1117606" y="1574807"/>
            <a:ext cx="2819400" cy="126987"/>
            <a:chOff x="900632" y="1414463"/>
            <a:chExt cx="7938089" cy="357535"/>
          </a:xfrm>
          <a:solidFill>
            <a:schemeClr val="bg1">
              <a:alpha val="17000"/>
            </a:schemeClr>
          </a:solidFill>
        </p:grpSpPr>
        <p:sp>
          <p:nvSpPr>
            <p:cNvPr id="154"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5"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6"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7"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8"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59"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0"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1"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2"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3"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4"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5"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6"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7"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8"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69"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0"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1"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2"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3"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4"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5"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6"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7"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8"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79"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0"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1"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2"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3"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4"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5"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6"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7"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8"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89"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0"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1"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2"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3"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4"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5"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6"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7"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8"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199"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0"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1"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2"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3"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4"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5"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6"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7"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8"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09"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0"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1"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2"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3"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4"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5"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6"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7"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8"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19"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0"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1"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2"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3"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4"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5"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6"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7"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8"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29"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30"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31"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32"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sp>
          <p:nvSpPr>
            <p:cNvPr id="233"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1800"/>
            </a:p>
          </p:txBody>
        </p:sp>
      </p:grpSp>
      <p:sp>
        <p:nvSpPr>
          <p:cNvPr id="89"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0" y="3815922"/>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pic>
        <p:nvPicPr>
          <p:cNvPr id="2" name="図 1"/>
          <p:cNvPicPr>
            <a:picLocks noChangeAspect="1"/>
          </p:cNvPicPr>
          <p:nvPr userDrawn="1"/>
        </p:nvPicPr>
        <p:blipFill>
          <a:blip r:embed="rId2"/>
          <a:stretch>
            <a:fillRect/>
          </a:stretch>
        </p:blipFill>
        <p:spPr>
          <a:xfrm>
            <a:off x="8505089" y="5715002"/>
            <a:ext cx="1176630" cy="1005927"/>
          </a:xfrm>
          <a:prstGeom prst="rect">
            <a:avLst/>
          </a:prstGeom>
        </p:spPr>
      </p:pic>
    </p:spTree>
    <p:extLst>
      <p:ext uri="{BB962C8B-B14F-4D97-AF65-F5344CB8AC3E}">
        <p14:creationId xmlns:p14="http://schemas.microsoft.com/office/powerpoint/2010/main" val="167949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12"/>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6"/>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9" y="6551318"/>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5" y="6536160"/>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74537902"/>
      </p:ext>
    </p:extLst>
  </p:cSld>
  <p:clrMap bg1="lt1" tx1="dk1" bg2="lt2" tx2="dk2" accent1="accent1" accent2="accent2" accent3="accent3" accent4="accent4" accent5="accent5" accent6="accent6" hlink="hlink" folHlink="folHlink"/>
  <p:sldLayoutIdLst>
    <p:sldLayoutId id="2147483694" r:id="rId1"/>
    <p:sldLayoutId id="2147483698" r:id="rId2"/>
    <p:sldLayoutId id="2147483699" r:id="rId3"/>
    <p:sldLayoutId id="2147483710" r:id="rId4"/>
    <p:sldLayoutId id="2147483711" r:id="rId5"/>
    <p:sldLayoutId id="2147483712" r:id="rId6"/>
    <p:sldLayoutId id="2147483705" r:id="rId7"/>
    <p:sldLayoutId id="2147483709" r:id="rId8"/>
    <p:sldLayoutId id="2147483706" r:id="rId9"/>
    <p:sldLayoutId id="2147483707" r:id="rId10"/>
    <p:sldLayoutId id="2147483708" r:id="rId11"/>
    <p:sldLayoutId id="2147483713" r:id="rId12"/>
  </p:sldLayoutIdLst>
  <p:hf hdr="0" ftr="0" dt="0"/>
  <p:txStyles>
    <p:titleStyle>
      <a:lvl1pPr algn="l" defTabSz="914423"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80" indent="-180980" algn="l" defTabSz="914423"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97" indent="-176217"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79" indent="-180980"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58" indent="-180980"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75" indent="-176217"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23" rtl="0" eaLnBrk="1" latinLnBrk="0" hangingPunct="1">
        <a:defRPr kumimoji="1" sz="1800" kern="1200">
          <a:solidFill>
            <a:schemeClr val="tx1"/>
          </a:solidFill>
          <a:latin typeface="+mn-lt"/>
          <a:ea typeface="+mn-ea"/>
          <a:cs typeface="+mn-cs"/>
        </a:defRPr>
      </a:lvl1pPr>
      <a:lvl2pPr marL="457212" algn="l" defTabSz="914423" rtl="0" eaLnBrk="1" latinLnBrk="0" hangingPunct="1">
        <a:defRPr kumimoji="1" sz="1800" kern="1200">
          <a:solidFill>
            <a:schemeClr val="tx1"/>
          </a:solidFill>
          <a:latin typeface="+mn-lt"/>
          <a:ea typeface="+mn-ea"/>
          <a:cs typeface="+mn-cs"/>
        </a:defRPr>
      </a:lvl2pPr>
      <a:lvl3pPr marL="914423" algn="l" defTabSz="914423" rtl="0" eaLnBrk="1" latinLnBrk="0" hangingPunct="1">
        <a:defRPr kumimoji="1" sz="1800" kern="1200">
          <a:solidFill>
            <a:schemeClr val="tx1"/>
          </a:solidFill>
          <a:latin typeface="+mn-lt"/>
          <a:ea typeface="+mn-ea"/>
          <a:cs typeface="+mn-cs"/>
        </a:defRPr>
      </a:lvl3pPr>
      <a:lvl4pPr marL="1371634" algn="l" defTabSz="914423" rtl="0" eaLnBrk="1" latinLnBrk="0" hangingPunct="1">
        <a:defRPr kumimoji="1" sz="1800" kern="1200">
          <a:solidFill>
            <a:schemeClr val="tx1"/>
          </a:solidFill>
          <a:latin typeface="+mn-lt"/>
          <a:ea typeface="+mn-ea"/>
          <a:cs typeface="+mn-cs"/>
        </a:defRPr>
      </a:lvl4pPr>
      <a:lvl5pPr marL="1828846" algn="l" defTabSz="914423" rtl="0" eaLnBrk="1" latinLnBrk="0" hangingPunct="1">
        <a:defRPr kumimoji="1" sz="1800" kern="1200">
          <a:solidFill>
            <a:schemeClr val="tx1"/>
          </a:solidFill>
          <a:latin typeface="+mn-lt"/>
          <a:ea typeface="+mn-ea"/>
          <a:cs typeface="+mn-cs"/>
        </a:defRPr>
      </a:lvl5pPr>
      <a:lvl6pPr marL="2286057" algn="l" defTabSz="914423" rtl="0" eaLnBrk="1" latinLnBrk="0" hangingPunct="1">
        <a:defRPr kumimoji="1" sz="1800" kern="1200">
          <a:solidFill>
            <a:schemeClr val="tx1"/>
          </a:solidFill>
          <a:latin typeface="+mn-lt"/>
          <a:ea typeface="+mn-ea"/>
          <a:cs typeface="+mn-cs"/>
        </a:defRPr>
      </a:lvl6pPr>
      <a:lvl7pPr marL="2743269" algn="l" defTabSz="914423" rtl="0" eaLnBrk="1" latinLnBrk="0" hangingPunct="1">
        <a:defRPr kumimoji="1" sz="1800" kern="1200">
          <a:solidFill>
            <a:schemeClr val="tx1"/>
          </a:solidFill>
          <a:latin typeface="+mn-lt"/>
          <a:ea typeface="+mn-ea"/>
          <a:cs typeface="+mn-cs"/>
        </a:defRPr>
      </a:lvl7pPr>
      <a:lvl8pPr marL="3200480" algn="l" defTabSz="914423" rtl="0" eaLnBrk="1" latinLnBrk="0" hangingPunct="1">
        <a:defRPr kumimoji="1" sz="1800" kern="1200">
          <a:solidFill>
            <a:schemeClr val="tx1"/>
          </a:solidFill>
          <a:latin typeface="+mn-lt"/>
          <a:ea typeface="+mn-ea"/>
          <a:cs typeface="+mn-cs"/>
        </a:defRPr>
      </a:lvl8pPr>
      <a:lvl9pPr marL="3657691" algn="l" defTabSz="91442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sv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 Id="rId9" Type="http://schemas.openxmlformats.org/officeDocument/2006/relationships/image" Target="../media/image17.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sv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団体経由産業保健活動推進助成金とは</a:t>
            </a:r>
          </a:p>
        </p:txBody>
      </p:sp>
      <p:grpSp>
        <p:nvGrpSpPr>
          <p:cNvPr id="8" name="グループ化 7">
            <a:extLst>
              <a:ext uri="{FF2B5EF4-FFF2-40B4-BE49-F238E27FC236}">
                <a16:creationId xmlns:a16="http://schemas.microsoft.com/office/drawing/2014/main" id="{4A3CCF69-48D7-9F05-317F-7A5E59B54F59}"/>
              </a:ext>
            </a:extLst>
          </p:cNvPr>
          <p:cNvGrpSpPr/>
          <p:nvPr/>
        </p:nvGrpSpPr>
        <p:grpSpPr>
          <a:xfrm>
            <a:off x="1107349" y="2746510"/>
            <a:ext cx="7331262" cy="3922685"/>
            <a:chOff x="278691" y="5996337"/>
            <a:chExt cx="6390309" cy="3413726"/>
          </a:xfrm>
        </p:grpSpPr>
        <p:sp>
          <p:nvSpPr>
            <p:cNvPr id="9" name="正方形/長方形 8">
              <a:extLst>
                <a:ext uri="{FF2B5EF4-FFF2-40B4-BE49-F238E27FC236}">
                  <a16:creationId xmlns:a16="http://schemas.microsoft.com/office/drawing/2014/main" id="{3D4AF904-14CE-9B35-C091-820A52ABAFD5}"/>
                </a:ext>
              </a:extLst>
            </p:cNvPr>
            <p:cNvSpPr/>
            <p:nvPr/>
          </p:nvSpPr>
          <p:spPr>
            <a:xfrm>
              <a:off x="1204327" y="5996337"/>
              <a:ext cx="1398471" cy="286211"/>
            </a:xfrm>
            <a:prstGeom prst="rect">
              <a:avLst/>
            </a:prstGeom>
            <a:noFill/>
          </p:spPr>
          <p:txBody>
            <a:bodyPr wrap="none" lIns="82953" tIns="41476" rIns="82953" bIns="41476">
              <a:spAutoFit/>
            </a:bodyPr>
            <a:lstStyle/>
            <a:p>
              <a:pPr algn="ctr"/>
              <a:r>
                <a:rPr lang="ja-JP" altLang="en-US" sz="1600" b="1" spc="50" dirty="0">
                  <a:ln w="0"/>
                  <a:solidFill>
                    <a:srgbClr val="005CAF"/>
                  </a:solidFill>
                  <a:latin typeface="メイリオ" panose="020B0604030504040204" pitchFamily="50" charset="-128"/>
                  <a:ea typeface="メイリオ" panose="020B0604030504040204" pitchFamily="50" charset="-128"/>
                </a:rPr>
                <a:t>サービスの流れ</a:t>
              </a:r>
            </a:p>
          </p:txBody>
        </p:sp>
        <p:sp>
          <p:nvSpPr>
            <p:cNvPr id="10" name="正方形/長方形 9">
              <a:extLst>
                <a:ext uri="{FF2B5EF4-FFF2-40B4-BE49-F238E27FC236}">
                  <a16:creationId xmlns:a16="http://schemas.microsoft.com/office/drawing/2014/main" id="{81FF69C5-6024-C160-4A87-D5C13E0369EB}"/>
                </a:ext>
              </a:extLst>
            </p:cNvPr>
            <p:cNvSpPr/>
            <p:nvPr/>
          </p:nvSpPr>
          <p:spPr>
            <a:xfrm>
              <a:off x="4085844" y="6001113"/>
              <a:ext cx="1218989" cy="286211"/>
            </a:xfrm>
            <a:prstGeom prst="rect">
              <a:avLst/>
            </a:prstGeom>
            <a:noFill/>
          </p:spPr>
          <p:txBody>
            <a:bodyPr wrap="none" lIns="82953" tIns="41476" rIns="82953" bIns="41476">
              <a:spAutoFit/>
            </a:bodyPr>
            <a:lstStyle/>
            <a:p>
              <a:pPr algn="ctr"/>
              <a:r>
                <a:rPr lang="ja-JP" altLang="en-US" sz="1600" b="1" spc="50" dirty="0">
                  <a:ln w="0"/>
                  <a:solidFill>
                    <a:srgbClr val="DB4D6D"/>
                  </a:solidFill>
                  <a:latin typeface="メイリオ" panose="020B0604030504040204" pitchFamily="50" charset="-128"/>
                  <a:ea typeface="メイリオ" panose="020B0604030504040204" pitchFamily="50" charset="-128"/>
                </a:rPr>
                <a:t>助成金の流れ</a:t>
              </a:r>
            </a:p>
          </p:txBody>
        </p:sp>
        <p:sp>
          <p:nvSpPr>
            <p:cNvPr id="12" name="角丸四角形 20">
              <a:extLst>
                <a:ext uri="{FF2B5EF4-FFF2-40B4-BE49-F238E27FC236}">
                  <a16:creationId xmlns:a16="http://schemas.microsoft.com/office/drawing/2014/main" id="{7E51DA92-1E11-3637-8FCD-0BC47BD1F40B}"/>
                </a:ext>
              </a:extLst>
            </p:cNvPr>
            <p:cNvSpPr/>
            <p:nvPr/>
          </p:nvSpPr>
          <p:spPr>
            <a:xfrm>
              <a:off x="535894" y="7161367"/>
              <a:ext cx="983163" cy="306369"/>
            </a:xfrm>
            <a:prstGeom prst="roundRect">
              <a:avLst>
                <a:gd name="adj" fmla="val 0"/>
              </a:avLst>
            </a:prstGeom>
            <a:solidFill>
              <a:srgbClr val="FFC000"/>
            </a:solidFill>
          </p:spPr>
          <p:txBody>
            <a:bodyPr wrap="none" anchor="ctr"/>
            <a:lstStyle/>
            <a:p>
              <a:pPr algn="ctr" defTabSz="536205">
                <a:lnSpc>
                  <a:spcPct val="130000"/>
                </a:lnSpc>
                <a:defRPr/>
              </a:pPr>
              <a:r>
                <a:rPr lang="ja-JP" altLang="en-US" sz="14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事業者等</a:t>
              </a:r>
              <a:endParaRPr lang="en-US" altLang="ja-JP" sz="1400" b="1" kern="0" spc="217" dirty="0">
                <a:solidFill>
                  <a:srgbClr val="FFFFFF"/>
                </a:solidFill>
                <a:latin typeface="メイリオ" panose="020B0604030504040204" pitchFamily="50" charset="-128"/>
                <a:ea typeface="メイリオ" panose="020B0604030504040204" pitchFamily="50" charset="-128"/>
                <a:cs typeface="Noto Sans CJK JP DemiLight" charset="-128"/>
              </a:endParaRPr>
            </a:p>
          </p:txBody>
        </p:sp>
        <p:pic>
          <p:nvPicPr>
            <p:cNvPr id="13" name="図 12">
              <a:extLst>
                <a:ext uri="{FF2B5EF4-FFF2-40B4-BE49-F238E27FC236}">
                  <a16:creationId xmlns:a16="http://schemas.microsoft.com/office/drawing/2014/main" id="{B4B60E12-BAAC-6800-814F-59A1D494B025}"/>
                </a:ext>
              </a:extLst>
            </p:cNvPr>
            <p:cNvPicPr>
              <a:picLocks noChangeAspect="1"/>
            </p:cNvPicPr>
            <p:nvPr/>
          </p:nvPicPr>
          <p:blipFill rotWithShape="1">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b="24884"/>
            <a:stretch/>
          </p:blipFill>
          <p:spPr>
            <a:xfrm>
              <a:off x="2805105" y="7060125"/>
              <a:ext cx="1064690" cy="758150"/>
            </a:xfrm>
            <a:prstGeom prst="rect">
              <a:avLst/>
            </a:prstGeom>
          </p:spPr>
        </p:pic>
        <p:sp>
          <p:nvSpPr>
            <p:cNvPr id="14" name="角丸四角形 22">
              <a:extLst>
                <a:ext uri="{FF2B5EF4-FFF2-40B4-BE49-F238E27FC236}">
                  <a16:creationId xmlns:a16="http://schemas.microsoft.com/office/drawing/2014/main" id="{B9456CF5-5017-0853-621E-A749FCDA361D}"/>
                </a:ext>
              </a:extLst>
            </p:cNvPr>
            <p:cNvSpPr/>
            <p:nvPr/>
          </p:nvSpPr>
          <p:spPr>
            <a:xfrm>
              <a:off x="2940088" y="8181656"/>
              <a:ext cx="875175" cy="744971"/>
            </a:xfrm>
            <a:prstGeom prst="roundRect">
              <a:avLst>
                <a:gd name="adj" fmla="val 0"/>
              </a:avLst>
            </a:prstGeom>
            <a:solidFill>
              <a:srgbClr val="DB4D6D"/>
            </a:solidFill>
          </p:spPr>
          <p:txBody>
            <a:bodyPr wrap="none" anchor="ctr"/>
            <a:lstStyle/>
            <a:p>
              <a:pPr algn="ctr" defTabSz="536205">
                <a:lnSpc>
                  <a:spcPct val="130000"/>
                </a:lnSpc>
                <a:spcAft>
                  <a:spcPts val="722"/>
                </a:spcAft>
                <a:defRPr/>
              </a:pPr>
              <a:r>
                <a:rPr lang="ja-JP" altLang="en-US"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団体等</a:t>
              </a:r>
            </a:p>
          </p:txBody>
        </p:sp>
        <p:sp>
          <p:nvSpPr>
            <p:cNvPr id="16" name="角丸四角形 23">
              <a:extLst>
                <a:ext uri="{FF2B5EF4-FFF2-40B4-BE49-F238E27FC236}">
                  <a16:creationId xmlns:a16="http://schemas.microsoft.com/office/drawing/2014/main" id="{3EA95F8B-87C7-F5D1-B5EC-05809AFF6599}"/>
                </a:ext>
              </a:extLst>
            </p:cNvPr>
            <p:cNvSpPr/>
            <p:nvPr/>
          </p:nvSpPr>
          <p:spPr>
            <a:xfrm>
              <a:off x="5473752" y="8049960"/>
              <a:ext cx="1120633" cy="921403"/>
            </a:xfrm>
            <a:prstGeom prst="roundRect">
              <a:avLst>
                <a:gd name="adj" fmla="val 0"/>
              </a:avLst>
            </a:prstGeom>
            <a:solidFill>
              <a:srgbClr val="103185"/>
            </a:solidFill>
          </p:spPr>
          <p:txBody>
            <a:bodyPr wrap="none" anchor="ctr"/>
            <a:lstStyle/>
            <a:p>
              <a:pPr algn="ctr" defTabSz="536205">
                <a:defRPr/>
              </a:pPr>
              <a:r>
                <a:rPr lang="ja-JP" altLang="en-US"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労働者健康</a:t>
              </a:r>
              <a:endParaRPr lang="en-US" altLang="ja-JP"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endParaRPr>
            </a:p>
            <a:p>
              <a:pPr algn="ctr" defTabSz="536205">
                <a:defRPr/>
              </a:pPr>
              <a:r>
                <a:rPr lang="ja-JP" altLang="en-US"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安全機構</a:t>
              </a:r>
            </a:p>
          </p:txBody>
        </p:sp>
        <p:sp>
          <p:nvSpPr>
            <p:cNvPr id="17" name="左右矢印 24">
              <a:extLst>
                <a:ext uri="{FF2B5EF4-FFF2-40B4-BE49-F238E27FC236}">
                  <a16:creationId xmlns:a16="http://schemas.microsoft.com/office/drawing/2014/main" id="{CD4EE37D-C95D-FD6A-EB8A-FDCED8A5AFE8}"/>
                </a:ext>
              </a:extLst>
            </p:cNvPr>
            <p:cNvSpPr/>
            <p:nvPr/>
          </p:nvSpPr>
          <p:spPr>
            <a:xfrm>
              <a:off x="1737865" y="8819870"/>
              <a:ext cx="1008000" cy="252000"/>
            </a:xfrm>
            <a:prstGeom prst="leftRightArrow">
              <a:avLst/>
            </a:prstGeom>
            <a:solidFill>
              <a:srgbClr val="005CAF"/>
            </a:solidFill>
            <a:ln>
              <a:noFill/>
            </a:ln>
          </p:spPr>
          <p:style>
            <a:lnRef idx="2">
              <a:schemeClr val="accent2"/>
            </a:lnRef>
            <a:fillRef idx="1">
              <a:schemeClr val="lt1"/>
            </a:fillRef>
            <a:effectRef idx="0">
              <a:schemeClr val="accent2"/>
            </a:effectRef>
            <a:fontRef idx="minor">
              <a:schemeClr val="dk1"/>
            </a:fontRef>
          </p:style>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D0D1466D-261D-EE96-505D-5BBDDFE87F32}"/>
                </a:ext>
              </a:extLst>
            </p:cNvPr>
            <p:cNvSpPr/>
            <p:nvPr/>
          </p:nvSpPr>
          <p:spPr>
            <a:xfrm>
              <a:off x="4163683" y="6802961"/>
              <a:ext cx="1275410" cy="240255"/>
            </a:xfrm>
            <a:prstGeom prst="rect">
              <a:avLst/>
            </a:prstGeom>
          </p:spPr>
          <p:txBody>
            <a:bodyPr wrap="square">
              <a:spAutoFit/>
            </a:bodyPr>
            <a:lstStyle/>
            <a:p>
              <a:pPr marL="195864" indent="-391729" defTabSz="414772">
                <a:buClr>
                  <a:prstClr val="black"/>
                </a:buClr>
                <a:tabLst>
                  <a:tab pos="77770" algn="l"/>
                </a:tabLst>
                <a:defRPr/>
              </a:pPr>
              <a:r>
                <a:rPr lang="en-US" altLang="ja-JP" sz="1200" b="1" kern="0" dirty="0">
                  <a:latin typeface="メイリオ" panose="020B0604030504040204" pitchFamily="50" charset="-128"/>
                  <a:ea typeface="メイリオ" panose="020B0604030504040204" pitchFamily="50" charset="-128"/>
                </a:rPr>
                <a:t>1.</a:t>
              </a:r>
              <a:r>
                <a:rPr lang="ja-JP" altLang="en-US" sz="1200" b="1" kern="0" dirty="0">
                  <a:latin typeface="メイリオ" panose="020B0604030504040204" pitchFamily="50" charset="-128"/>
                  <a:ea typeface="メイリオ" panose="020B0604030504040204" pitchFamily="50" charset="-128"/>
                </a:rPr>
                <a:t>実施計画提出</a:t>
              </a:r>
              <a:endParaRPr lang="en-US" altLang="ja-JP" sz="1200" b="1" kern="0" dirty="0">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6BF7B616-F92C-3230-D26B-7B7CFCCCFA8E}"/>
                </a:ext>
              </a:extLst>
            </p:cNvPr>
            <p:cNvSpPr/>
            <p:nvPr/>
          </p:nvSpPr>
          <p:spPr>
            <a:xfrm>
              <a:off x="1607011" y="7020456"/>
              <a:ext cx="1117022" cy="240255"/>
            </a:xfrm>
            <a:prstGeom prst="rect">
              <a:avLst/>
            </a:prstGeom>
          </p:spPr>
          <p:txBody>
            <a:bodyPr wrap="square">
              <a:spAutoFit/>
            </a:bodyPr>
            <a:lstStyle/>
            <a:p>
              <a:pPr marL="195864" indent="-391729" algn="ctr" defTabSz="414772">
                <a:buClr>
                  <a:prstClr val="black"/>
                </a:buClr>
                <a:tabLst>
                  <a:tab pos="77770" algn="l"/>
                </a:tabLst>
                <a:defRPr/>
              </a:pPr>
              <a:r>
                <a:rPr lang="ja-JP" altLang="en-US" sz="1200" kern="0" dirty="0">
                  <a:latin typeface="メイリオ" panose="020B0604030504040204" pitchFamily="50" charset="-128"/>
                  <a:ea typeface="メイリオ" panose="020B0604030504040204" pitchFamily="50" charset="-128"/>
                </a:rPr>
                <a:t>利用</a:t>
              </a:r>
              <a:r>
                <a:rPr kumimoji="1" lang="ja-JP" altLang="en-US" sz="1200" dirty="0">
                  <a:latin typeface="メイリオ" panose="020B0604030504040204" pitchFamily="50" charset="-128"/>
                  <a:ea typeface="メイリオ" panose="020B0604030504040204" pitchFamily="50" charset="-128"/>
                </a:rPr>
                <a:t>申し込み</a:t>
              </a:r>
              <a:endParaRPr kumimoji="1" lang="en-US" altLang="ja-JP" sz="1200" dirty="0">
                <a:latin typeface="メイリオ" panose="020B0604030504040204" pitchFamily="50" charset="-128"/>
                <a:ea typeface="メイリオ" panose="020B0604030504040204" pitchFamily="50" charset="-128"/>
              </a:endParaRPr>
            </a:p>
          </p:txBody>
        </p:sp>
        <p:sp>
          <p:nvSpPr>
            <p:cNvPr id="21" name="角丸四角形 27">
              <a:extLst>
                <a:ext uri="{FF2B5EF4-FFF2-40B4-BE49-F238E27FC236}">
                  <a16:creationId xmlns:a16="http://schemas.microsoft.com/office/drawing/2014/main" id="{7D1197F5-BD0C-DF13-AC38-3ED93B3D6393}"/>
                </a:ext>
              </a:extLst>
            </p:cNvPr>
            <p:cNvSpPr/>
            <p:nvPr/>
          </p:nvSpPr>
          <p:spPr>
            <a:xfrm>
              <a:off x="545145" y="8583416"/>
              <a:ext cx="1167064" cy="654273"/>
            </a:xfrm>
            <a:prstGeom prst="roundRect">
              <a:avLst>
                <a:gd name="adj" fmla="val 0"/>
              </a:avLst>
            </a:prstGeom>
            <a:solidFill>
              <a:srgbClr val="005CAF"/>
            </a:solidFill>
          </p:spPr>
          <p:txBody>
            <a:bodyPr anchor="ctr"/>
            <a:lstStyle/>
            <a:p>
              <a:pPr algn="ctr" defTabSz="536205">
                <a:lnSpc>
                  <a:spcPct val="130000"/>
                </a:lnSpc>
                <a:defRPr/>
              </a:pPr>
              <a:r>
                <a:rPr lang="ja-JP" altLang="en-US"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産業医、</a:t>
              </a:r>
              <a:endParaRPr lang="en-US" altLang="ja-JP"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endParaRPr>
            </a:p>
            <a:p>
              <a:pPr algn="ctr" defTabSz="536205">
                <a:lnSpc>
                  <a:spcPct val="130000"/>
                </a:lnSpc>
                <a:defRPr/>
              </a:pPr>
              <a:r>
                <a:rPr lang="ja-JP" altLang="en-US"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保健師等</a:t>
              </a:r>
              <a:endParaRPr lang="ja-JP" altLang="en-US" sz="1200" b="1" kern="0" spc="217" dirty="0">
                <a:solidFill>
                  <a:prstClr val="white"/>
                </a:solidFill>
                <a:latin typeface="メイリオ" panose="020B0604030504040204" pitchFamily="50" charset="-128"/>
                <a:ea typeface="メイリオ" panose="020B0604030504040204" pitchFamily="50" charset="-128"/>
                <a:cs typeface="Noto Sans CJK JP DemiLight" charset="-128"/>
              </a:endParaRPr>
            </a:p>
          </p:txBody>
        </p:sp>
        <p:sp>
          <p:nvSpPr>
            <p:cNvPr id="22" name="正方形/長方形 21">
              <a:extLst>
                <a:ext uri="{FF2B5EF4-FFF2-40B4-BE49-F238E27FC236}">
                  <a16:creationId xmlns:a16="http://schemas.microsoft.com/office/drawing/2014/main" id="{ABB68E12-F16A-A725-CF27-FEA2639A20EB}"/>
                </a:ext>
              </a:extLst>
            </p:cNvPr>
            <p:cNvSpPr/>
            <p:nvPr/>
          </p:nvSpPr>
          <p:spPr>
            <a:xfrm>
              <a:off x="1962210" y="8633789"/>
              <a:ext cx="595963" cy="240255"/>
            </a:xfrm>
            <a:prstGeom prst="rect">
              <a:avLst/>
            </a:prstGeom>
          </p:spPr>
          <p:txBody>
            <a:bodyPr wrap="square">
              <a:spAutoFit/>
            </a:bodyPr>
            <a:lstStyle/>
            <a:p>
              <a:pPr marL="195864" indent="-391729" algn="ctr" defTabSz="414772">
                <a:buClr>
                  <a:prstClr val="black"/>
                </a:buClr>
                <a:tabLst>
                  <a:tab pos="77770" algn="l"/>
                </a:tabLst>
                <a:defRPr/>
              </a:pPr>
              <a:r>
                <a:rPr lang="ja-JP" altLang="en-US" sz="1200" kern="0" dirty="0">
                  <a:latin typeface="メイリオ" panose="020B0604030504040204" pitchFamily="50" charset="-128"/>
                  <a:ea typeface="メイリオ" panose="020B0604030504040204" pitchFamily="50" charset="-128"/>
                </a:rPr>
                <a:t>契約</a:t>
              </a:r>
              <a:endParaRPr lang="en-US" altLang="ja-JP" sz="1200" kern="0" dirty="0">
                <a:latin typeface="メイリオ" panose="020B0604030504040204" pitchFamily="50" charset="-128"/>
                <a:ea typeface="メイリオ" panose="020B0604030504040204" pitchFamily="50" charset="-128"/>
              </a:endParaRPr>
            </a:p>
          </p:txBody>
        </p:sp>
        <p:sp>
          <p:nvSpPr>
            <p:cNvPr id="23" name="右矢印 29">
              <a:extLst>
                <a:ext uri="{FF2B5EF4-FFF2-40B4-BE49-F238E27FC236}">
                  <a16:creationId xmlns:a16="http://schemas.microsoft.com/office/drawing/2014/main" id="{9850EE4D-B34D-CB73-BEB6-C133B5FB079B}"/>
                </a:ext>
              </a:extLst>
            </p:cNvPr>
            <p:cNvSpPr/>
            <p:nvPr/>
          </p:nvSpPr>
          <p:spPr>
            <a:xfrm>
              <a:off x="4110558" y="7004970"/>
              <a:ext cx="1328535" cy="252000"/>
            </a:xfrm>
            <a:prstGeom prst="rightArrow">
              <a:avLst/>
            </a:prstGeom>
            <a:solidFill>
              <a:srgbClr val="DB4D6D"/>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C05B9D38-73F1-332A-B7CF-6691E21A6B95}"/>
                </a:ext>
              </a:extLst>
            </p:cNvPr>
            <p:cNvSpPr/>
            <p:nvPr/>
          </p:nvSpPr>
          <p:spPr>
            <a:xfrm>
              <a:off x="4157084" y="8008304"/>
              <a:ext cx="1282009" cy="240255"/>
            </a:xfrm>
            <a:prstGeom prst="rect">
              <a:avLst/>
            </a:prstGeom>
          </p:spPr>
          <p:txBody>
            <a:bodyPr wrap="square">
              <a:spAutoFit/>
            </a:bodyPr>
            <a:lstStyle/>
            <a:p>
              <a:pPr marL="195864" indent="-391729" defTabSz="414772">
                <a:buClr>
                  <a:prstClr val="black"/>
                </a:buClr>
                <a:tabLst>
                  <a:tab pos="77770" algn="l"/>
                </a:tabLst>
                <a:defRPr/>
              </a:pPr>
              <a:r>
                <a:rPr lang="en-US" altLang="ja-JP" sz="1200" b="1" kern="0" dirty="0">
                  <a:latin typeface="メイリオ" panose="020B0604030504040204" pitchFamily="50" charset="-128"/>
                  <a:ea typeface="メイリオ" panose="020B0604030504040204" pitchFamily="50" charset="-128"/>
                </a:rPr>
                <a:t>4.</a:t>
              </a:r>
              <a:r>
                <a:rPr lang="ja-JP" altLang="en-US" sz="1200" b="1" kern="0" dirty="0">
                  <a:latin typeface="メイリオ" panose="020B0604030504040204" pitchFamily="50" charset="-128"/>
                  <a:ea typeface="メイリオ" panose="020B0604030504040204" pitchFamily="50" charset="-128"/>
                </a:rPr>
                <a:t>助成金申請</a:t>
              </a:r>
              <a:endParaRPr lang="en-US" altLang="ja-JP" sz="1200" b="1" kern="0" dirty="0">
                <a:latin typeface="メイリオ" panose="020B0604030504040204" pitchFamily="50" charset="-128"/>
                <a:ea typeface="メイリオ" panose="020B0604030504040204" pitchFamily="50" charset="-128"/>
              </a:endParaRPr>
            </a:p>
          </p:txBody>
        </p:sp>
        <p:sp>
          <p:nvSpPr>
            <p:cNvPr id="25" name="右矢印 32">
              <a:extLst>
                <a:ext uri="{FF2B5EF4-FFF2-40B4-BE49-F238E27FC236}">
                  <a16:creationId xmlns:a16="http://schemas.microsoft.com/office/drawing/2014/main" id="{64B562BA-D1D0-974F-5F33-4A255877D9E3}"/>
                </a:ext>
              </a:extLst>
            </p:cNvPr>
            <p:cNvSpPr/>
            <p:nvPr/>
          </p:nvSpPr>
          <p:spPr>
            <a:xfrm>
              <a:off x="4067525" y="8192452"/>
              <a:ext cx="1328535" cy="252000"/>
            </a:xfrm>
            <a:prstGeom prst="rightArrow">
              <a:avLst/>
            </a:prstGeom>
            <a:solidFill>
              <a:srgbClr val="DB4D6D"/>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26" name="右矢印 33">
              <a:extLst>
                <a:ext uri="{FF2B5EF4-FFF2-40B4-BE49-F238E27FC236}">
                  <a16:creationId xmlns:a16="http://schemas.microsoft.com/office/drawing/2014/main" id="{13F82F34-74E8-ABB9-8330-356127C7636A}"/>
                </a:ext>
              </a:extLst>
            </p:cNvPr>
            <p:cNvSpPr/>
            <p:nvPr/>
          </p:nvSpPr>
          <p:spPr>
            <a:xfrm flipH="1">
              <a:off x="4067525" y="7457003"/>
              <a:ext cx="1328533" cy="252000"/>
            </a:xfrm>
            <a:prstGeom prst="rightArrow">
              <a:avLst/>
            </a:prstGeom>
            <a:solidFill>
              <a:srgbClr val="103185"/>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id="{68462D13-FFDB-10E6-0C05-E3590AA76527}"/>
                </a:ext>
              </a:extLst>
            </p:cNvPr>
            <p:cNvSpPr/>
            <p:nvPr/>
          </p:nvSpPr>
          <p:spPr>
            <a:xfrm>
              <a:off x="4168991" y="7281878"/>
              <a:ext cx="991432" cy="240255"/>
            </a:xfrm>
            <a:prstGeom prst="rect">
              <a:avLst/>
            </a:prstGeom>
          </p:spPr>
          <p:txBody>
            <a:bodyPr wrap="square">
              <a:spAutoFit/>
            </a:bodyPr>
            <a:lstStyle/>
            <a:p>
              <a:pPr marL="195864" indent="-391729" defTabSz="414772">
                <a:buClr>
                  <a:prstClr val="black"/>
                </a:buClr>
                <a:tabLst>
                  <a:tab pos="77770" algn="l"/>
                </a:tabLst>
                <a:defRPr/>
              </a:pPr>
              <a:r>
                <a:rPr lang="en-US" altLang="ja-JP" sz="1200" b="1" kern="0" dirty="0">
                  <a:latin typeface="メイリオ" panose="020B0604030504040204" pitchFamily="50" charset="-128"/>
                  <a:ea typeface="メイリオ" panose="020B0604030504040204" pitchFamily="50" charset="-128"/>
                </a:rPr>
                <a:t>2.</a:t>
              </a:r>
              <a:r>
                <a:rPr lang="ja-JP" altLang="en-US" sz="1200" b="1" kern="0" dirty="0">
                  <a:latin typeface="メイリオ" panose="020B0604030504040204" pitchFamily="50" charset="-128"/>
                  <a:ea typeface="メイリオ" panose="020B0604030504040204" pitchFamily="50" charset="-128"/>
                </a:rPr>
                <a:t>計画承認</a:t>
              </a:r>
              <a:endParaRPr lang="en-US" altLang="ja-JP" sz="1200" b="1" kern="0" dirty="0">
                <a:latin typeface="メイリオ" panose="020B0604030504040204" pitchFamily="50" charset="-128"/>
                <a:ea typeface="メイリオ" panose="020B0604030504040204" pitchFamily="50" charset="-128"/>
              </a:endParaRPr>
            </a:p>
          </p:txBody>
        </p:sp>
        <p:sp>
          <p:nvSpPr>
            <p:cNvPr id="28" name="右矢印 35">
              <a:extLst>
                <a:ext uri="{FF2B5EF4-FFF2-40B4-BE49-F238E27FC236}">
                  <a16:creationId xmlns:a16="http://schemas.microsoft.com/office/drawing/2014/main" id="{9157F875-E294-5E85-9C82-85CFCA700B1E}"/>
                </a:ext>
              </a:extLst>
            </p:cNvPr>
            <p:cNvSpPr/>
            <p:nvPr/>
          </p:nvSpPr>
          <p:spPr>
            <a:xfrm flipH="1">
              <a:off x="4058273" y="8622694"/>
              <a:ext cx="1328533" cy="252000"/>
            </a:xfrm>
            <a:prstGeom prst="rightArrow">
              <a:avLst/>
            </a:prstGeom>
            <a:solidFill>
              <a:srgbClr val="103185"/>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D2B7E586-ACF8-1C81-950A-C96B09EC3C88}"/>
                </a:ext>
              </a:extLst>
            </p:cNvPr>
            <p:cNvSpPr/>
            <p:nvPr/>
          </p:nvSpPr>
          <p:spPr>
            <a:xfrm>
              <a:off x="4150296" y="8445737"/>
              <a:ext cx="1249340" cy="240255"/>
            </a:xfrm>
            <a:prstGeom prst="rect">
              <a:avLst/>
            </a:prstGeom>
          </p:spPr>
          <p:txBody>
            <a:bodyPr wrap="square">
              <a:spAutoFit/>
            </a:bodyPr>
            <a:lstStyle/>
            <a:p>
              <a:pPr marL="195864" indent="-391729" defTabSz="414772">
                <a:buClr>
                  <a:prstClr val="black"/>
                </a:buClr>
                <a:tabLst>
                  <a:tab pos="77770" algn="l"/>
                </a:tabLst>
                <a:defRPr/>
              </a:pPr>
              <a:r>
                <a:rPr lang="en-US" altLang="ja-JP" sz="1200" b="1" kern="0" dirty="0">
                  <a:latin typeface="メイリオ" panose="020B0604030504040204" pitchFamily="50" charset="-128"/>
                  <a:ea typeface="メイリオ" panose="020B0604030504040204" pitchFamily="50" charset="-128"/>
                </a:rPr>
                <a:t>5.</a:t>
              </a:r>
              <a:r>
                <a:rPr lang="ja-JP" altLang="en-US" sz="1200" b="1" kern="0" dirty="0">
                  <a:latin typeface="メイリオ" panose="020B0604030504040204" pitchFamily="50" charset="-128"/>
                  <a:ea typeface="メイリオ" panose="020B0604030504040204" pitchFamily="50" charset="-128"/>
                </a:rPr>
                <a:t>助成金支給</a:t>
              </a:r>
              <a:endParaRPr lang="en-US" altLang="ja-JP" sz="1200" b="1" kern="0" dirty="0">
                <a:latin typeface="メイリオ" panose="020B0604030504040204" pitchFamily="50" charset="-128"/>
                <a:ea typeface="メイリオ" panose="020B0604030504040204" pitchFamily="50" charset="-128"/>
              </a:endParaRPr>
            </a:p>
          </p:txBody>
        </p:sp>
        <p:sp>
          <p:nvSpPr>
            <p:cNvPr id="30" name="右矢印 37">
              <a:extLst>
                <a:ext uri="{FF2B5EF4-FFF2-40B4-BE49-F238E27FC236}">
                  <a16:creationId xmlns:a16="http://schemas.microsoft.com/office/drawing/2014/main" id="{C873F0C2-BF3E-8FDC-AE5F-5291A350D99E}"/>
                </a:ext>
              </a:extLst>
            </p:cNvPr>
            <p:cNvSpPr/>
            <p:nvPr/>
          </p:nvSpPr>
          <p:spPr>
            <a:xfrm rot="5400000" flipH="1">
              <a:off x="259852" y="7893000"/>
              <a:ext cx="900000" cy="252000"/>
            </a:xfrm>
            <a:prstGeom prst="rightArrow">
              <a:avLst/>
            </a:prstGeom>
            <a:solidFill>
              <a:srgbClr val="005CAF"/>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31" name="正方形/長方形 30">
              <a:extLst>
                <a:ext uri="{FF2B5EF4-FFF2-40B4-BE49-F238E27FC236}">
                  <a16:creationId xmlns:a16="http://schemas.microsoft.com/office/drawing/2014/main" id="{401A19A4-FDA5-C8BF-1F92-C4400A7B6BCC}"/>
                </a:ext>
              </a:extLst>
            </p:cNvPr>
            <p:cNvSpPr/>
            <p:nvPr/>
          </p:nvSpPr>
          <p:spPr>
            <a:xfrm>
              <a:off x="733248" y="7686037"/>
              <a:ext cx="2071857" cy="240255"/>
            </a:xfrm>
            <a:prstGeom prst="rect">
              <a:avLst/>
            </a:prstGeom>
          </p:spPr>
          <p:txBody>
            <a:bodyPr wrap="square">
              <a:spAutoFit/>
            </a:bodyPr>
            <a:lstStyle/>
            <a:p>
              <a:pPr indent="-77770" defTabSz="414772">
                <a:buClr>
                  <a:prstClr val="black"/>
                </a:buClr>
                <a:tabLst>
                  <a:tab pos="77770" algn="l"/>
                </a:tabLst>
                <a:defRPr/>
              </a:pPr>
              <a:r>
                <a:rPr lang="en-US" altLang="ja-JP" sz="1200" b="1" kern="0" dirty="0">
                  <a:latin typeface="メイリオ" panose="020B0604030504040204" pitchFamily="50" charset="-128"/>
                  <a:ea typeface="メイリオ" panose="020B0604030504040204" pitchFamily="50" charset="-128"/>
                </a:rPr>
                <a:t>3.</a:t>
              </a:r>
              <a:r>
                <a:rPr lang="ja-JP" altLang="en-US" sz="1200" b="1" kern="0" dirty="0">
                  <a:latin typeface="メイリオ" panose="020B0604030504040204" pitchFamily="50" charset="-128"/>
                  <a:ea typeface="メイリオ" panose="020B0604030504040204" pitchFamily="50" charset="-128"/>
                </a:rPr>
                <a:t>産業保健サービスを提供</a:t>
              </a:r>
              <a:endParaRPr lang="en-US" altLang="ja-JP" sz="1200" b="1" kern="0" dirty="0">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6E4EBC97-1DDE-CF91-3678-9639EB56617A}"/>
                </a:ext>
              </a:extLst>
            </p:cNvPr>
            <p:cNvSpPr/>
            <p:nvPr/>
          </p:nvSpPr>
          <p:spPr>
            <a:xfrm>
              <a:off x="278691" y="6239602"/>
              <a:ext cx="3638233" cy="3170461"/>
            </a:xfrm>
            <a:prstGeom prst="rect">
              <a:avLst/>
            </a:prstGeom>
            <a:noFill/>
            <a:ln w="28575">
              <a:solidFill>
                <a:srgbClr val="005CA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dirty="0">
                <a:latin typeface="メイリオ" panose="020B0604030504040204" pitchFamily="50" charset="-128"/>
                <a:ea typeface="メイリオ" panose="020B0604030504040204" pitchFamily="50" charset="-128"/>
              </a:endParaRPr>
            </a:p>
          </p:txBody>
        </p:sp>
        <p:sp>
          <p:nvSpPr>
            <p:cNvPr id="33" name="正方形/長方形 32">
              <a:extLst>
                <a:ext uri="{FF2B5EF4-FFF2-40B4-BE49-F238E27FC236}">
                  <a16:creationId xmlns:a16="http://schemas.microsoft.com/office/drawing/2014/main" id="{019D8D1B-13D0-EE7F-2AC1-C30595571F18}"/>
                </a:ext>
              </a:extLst>
            </p:cNvPr>
            <p:cNvSpPr/>
            <p:nvPr/>
          </p:nvSpPr>
          <p:spPr>
            <a:xfrm>
              <a:off x="2793999" y="6349061"/>
              <a:ext cx="3858897" cy="2969271"/>
            </a:xfrm>
            <a:prstGeom prst="rect">
              <a:avLst/>
            </a:prstGeom>
            <a:noFill/>
            <a:ln w="53975">
              <a:solidFill>
                <a:srgbClr val="DB4D6D"/>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dirty="0">
                <a:latin typeface="メイリオ" panose="020B0604030504040204" pitchFamily="50" charset="-128"/>
                <a:ea typeface="メイリオ" panose="020B0604030504040204" pitchFamily="50" charset="-128"/>
              </a:endParaRPr>
            </a:p>
          </p:txBody>
        </p:sp>
        <p:sp>
          <p:nvSpPr>
            <p:cNvPr id="34" name="正方形/長方形 33">
              <a:extLst>
                <a:ext uri="{FF2B5EF4-FFF2-40B4-BE49-F238E27FC236}">
                  <a16:creationId xmlns:a16="http://schemas.microsoft.com/office/drawing/2014/main" id="{68B67732-8063-9EA0-82BF-35E0F8792151}"/>
                </a:ext>
              </a:extLst>
            </p:cNvPr>
            <p:cNvSpPr/>
            <p:nvPr/>
          </p:nvSpPr>
          <p:spPr>
            <a:xfrm>
              <a:off x="2860586" y="6695005"/>
              <a:ext cx="1039561" cy="299206"/>
            </a:xfrm>
            <a:prstGeom prst="rect">
              <a:avLst/>
            </a:prstGeom>
            <a:noFill/>
          </p:spPr>
          <p:txBody>
            <a:bodyPr wrap="none" lIns="82953" tIns="41476" rIns="82953" bIns="41476">
              <a:spAutoFit/>
            </a:bodyPr>
            <a:lstStyle/>
            <a:p>
              <a:pPr algn="ctr"/>
              <a:r>
                <a:rPr lang="ja-JP" altLang="en-US" sz="1400" b="1" spc="300" dirty="0">
                  <a:ln w="0"/>
                  <a:solidFill>
                    <a:srgbClr val="DB4D6D">
                      <a:alpha val="80000"/>
                    </a:srgbClr>
                  </a:solidFill>
                  <a:latin typeface="メイリオ" panose="020B0604030504040204" pitchFamily="50" charset="-128"/>
                  <a:ea typeface="メイリオ" panose="020B0604030504040204" pitchFamily="50" charset="-128"/>
                </a:rPr>
                <a:t>申請主体</a:t>
              </a:r>
            </a:p>
          </p:txBody>
        </p:sp>
        <p:pic>
          <p:nvPicPr>
            <p:cNvPr id="35" name="図 34">
              <a:extLst>
                <a:ext uri="{FF2B5EF4-FFF2-40B4-BE49-F238E27FC236}">
                  <a16:creationId xmlns:a16="http://schemas.microsoft.com/office/drawing/2014/main" id="{9EF9124D-3807-EC3E-43D7-EA49FE4FD760}"/>
                </a:ext>
              </a:extLst>
            </p:cNvPr>
            <p:cNvPicPr>
              <a:picLocks noChangeAspect="1"/>
            </p:cNvPicPr>
            <p:nvPr/>
          </p:nvPicPr>
          <p:blipFill rotWithShape="1">
            <a:blip r:embed="rId3"/>
            <a:srcRect b="33231"/>
            <a:stretch/>
          </p:blipFill>
          <p:spPr>
            <a:xfrm>
              <a:off x="5396058" y="7000231"/>
              <a:ext cx="1186872" cy="966964"/>
            </a:xfrm>
            <a:prstGeom prst="rect">
              <a:avLst/>
            </a:prstGeom>
          </p:spPr>
        </p:pic>
        <p:sp>
          <p:nvSpPr>
            <p:cNvPr id="36" name="右矢印 49">
              <a:extLst>
                <a:ext uri="{FF2B5EF4-FFF2-40B4-BE49-F238E27FC236}">
                  <a16:creationId xmlns:a16="http://schemas.microsoft.com/office/drawing/2014/main" id="{017BACA2-3649-69F9-3066-E2A9CF8FF9CC}"/>
                </a:ext>
              </a:extLst>
            </p:cNvPr>
            <p:cNvSpPr/>
            <p:nvPr/>
          </p:nvSpPr>
          <p:spPr>
            <a:xfrm>
              <a:off x="1581155" y="7222903"/>
              <a:ext cx="1053628" cy="252000"/>
            </a:xfrm>
            <a:prstGeom prst="rightArrow">
              <a:avLst/>
            </a:prstGeom>
            <a:solidFill>
              <a:srgbClr val="FFC000"/>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032DF4F4-12D7-020A-0C7D-D4DE643B3897}"/>
                </a:ext>
              </a:extLst>
            </p:cNvPr>
            <p:cNvSpPr txBox="1"/>
            <p:nvPr/>
          </p:nvSpPr>
          <p:spPr>
            <a:xfrm>
              <a:off x="3972087" y="9057988"/>
              <a:ext cx="2696913" cy="250658"/>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支給の流れに沿って番号をつけています</a:t>
              </a:r>
            </a:p>
          </p:txBody>
        </p:sp>
        <p:pic>
          <p:nvPicPr>
            <p:cNvPr id="38" name="グラフィックス 9" descr="男性 単色塗りつぶし">
              <a:extLst>
                <a:ext uri="{FF2B5EF4-FFF2-40B4-BE49-F238E27FC236}">
                  <a16:creationId xmlns:a16="http://schemas.microsoft.com/office/drawing/2014/main" id="{3A14ECB4-A4DE-011C-1972-4D0FEFD8B1A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4141" y="6531661"/>
              <a:ext cx="667861" cy="629706"/>
            </a:xfrm>
            <a:prstGeom prst="rect">
              <a:avLst/>
            </a:prstGeom>
          </p:spPr>
        </p:pic>
        <p:pic>
          <p:nvPicPr>
            <p:cNvPr id="40" name="グラフィックス 9" descr="男性 単色塗りつぶし">
              <a:extLst>
                <a:ext uri="{FF2B5EF4-FFF2-40B4-BE49-F238E27FC236}">
                  <a16:creationId xmlns:a16="http://schemas.microsoft.com/office/drawing/2014/main" id="{BCB8069A-379D-907D-D345-F8152F9D9EC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2195" y="6524704"/>
              <a:ext cx="680007" cy="641158"/>
            </a:xfrm>
            <a:prstGeom prst="rect">
              <a:avLst/>
            </a:prstGeom>
          </p:spPr>
        </p:pic>
        <p:pic>
          <p:nvPicPr>
            <p:cNvPr id="41" name="グラフィックス 9" descr="男性 単色塗りつぶし">
              <a:extLst>
                <a:ext uri="{FF2B5EF4-FFF2-40B4-BE49-F238E27FC236}">
                  <a16:creationId xmlns:a16="http://schemas.microsoft.com/office/drawing/2014/main" id="{17C86170-9BF7-8375-364F-12EFAF094CF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17614" y="6525601"/>
              <a:ext cx="680007" cy="641158"/>
            </a:xfrm>
            <a:prstGeom prst="rect">
              <a:avLst/>
            </a:prstGeom>
          </p:spPr>
        </p:pic>
        <p:pic>
          <p:nvPicPr>
            <p:cNvPr id="42" name="グラフィックス 9" descr="男性 単色塗りつぶし">
              <a:extLst>
                <a:ext uri="{FF2B5EF4-FFF2-40B4-BE49-F238E27FC236}">
                  <a16:creationId xmlns:a16="http://schemas.microsoft.com/office/drawing/2014/main" id="{93DFC6F3-8856-A0D5-12D2-A1A999E82B8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00189" y="7893792"/>
              <a:ext cx="680007" cy="641158"/>
            </a:xfrm>
            <a:prstGeom prst="rect">
              <a:avLst/>
            </a:prstGeom>
          </p:spPr>
        </p:pic>
      </p:grpSp>
      <p:grpSp>
        <p:nvGrpSpPr>
          <p:cNvPr id="47" name="グループ化 46">
            <a:extLst>
              <a:ext uri="{FF2B5EF4-FFF2-40B4-BE49-F238E27FC236}">
                <a16:creationId xmlns:a16="http://schemas.microsoft.com/office/drawing/2014/main" id="{A0340AEA-FB97-E968-2C0D-E2E2AC284230}"/>
              </a:ext>
            </a:extLst>
          </p:cNvPr>
          <p:cNvGrpSpPr/>
          <p:nvPr/>
        </p:nvGrpSpPr>
        <p:grpSpPr>
          <a:xfrm>
            <a:off x="74555" y="565412"/>
            <a:ext cx="9818048" cy="1875791"/>
            <a:chOff x="25056" y="559142"/>
            <a:chExt cx="9818048" cy="1875791"/>
          </a:xfrm>
        </p:grpSpPr>
        <p:sp>
          <p:nvSpPr>
            <p:cNvPr id="43" name="正方形/長方形 42">
              <a:extLst>
                <a:ext uri="{FF2B5EF4-FFF2-40B4-BE49-F238E27FC236}">
                  <a16:creationId xmlns:a16="http://schemas.microsoft.com/office/drawing/2014/main" id="{4CA382AB-4BCA-7F24-2A71-D2066BBD5775}"/>
                </a:ext>
              </a:extLst>
            </p:cNvPr>
            <p:cNvSpPr/>
            <p:nvPr/>
          </p:nvSpPr>
          <p:spPr>
            <a:xfrm>
              <a:off x="25056" y="559142"/>
              <a:ext cx="9818048" cy="1875791"/>
            </a:xfrm>
            <a:prstGeom prst="rect">
              <a:avLst/>
            </a:prstGeom>
            <a:noFill/>
          </p:spPr>
          <p:txBody>
            <a:bodyPr wrap="square" lIns="82953" tIns="41476" rIns="82953" bIns="41476">
              <a:spAutoFit/>
            </a:bodyPr>
            <a:lstStyle/>
            <a:p>
              <a:pPr>
                <a:lnSpc>
                  <a:spcPct val="130000"/>
                </a:lnSpc>
              </a:pPr>
              <a:r>
                <a:rPr lang="ja-JP" altLang="en-US" sz="1600" dirty="0">
                  <a:ln w="0"/>
                  <a:latin typeface="メイリオ" panose="020B0604030504040204" pitchFamily="50" charset="-128"/>
                  <a:ea typeface="メイリオ" panose="020B0604030504040204" pitchFamily="50" charset="-128"/>
                </a:rPr>
                <a:t>（独）労働者健康安全機構が、産業保健活動総合支援事業費補助金の一部で行う助成金</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105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商工会等の事業主団体等や労災保険の特別加入団体</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傘下の中小企業等や個人事業主に対して行う、産業保健サービス</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（健康診断結果の意見聴取やストレスチェック後の職場環境改善支援等）</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上記のサービスに要する費用の</a:t>
              </a:r>
              <a:r>
                <a:rPr lang="en-US" altLang="ja-JP" sz="1600" b="1" dirty="0">
                  <a:ln w="0"/>
                  <a:solidFill>
                    <a:srgbClr val="DB4D6D"/>
                  </a:solidFill>
                  <a:latin typeface="メイリオ" panose="020B0604030504040204" pitchFamily="50" charset="-128"/>
                  <a:ea typeface="メイリオ" panose="020B0604030504040204" pitchFamily="50" charset="-128"/>
                </a:rPr>
                <a:t>80%(</a:t>
              </a:r>
              <a:r>
                <a:rPr lang="ja-JP" altLang="en-US" sz="1600" b="1" dirty="0">
                  <a:ln w="0"/>
                  <a:solidFill>
                    <a:srgbClr val="DB4D6D"/>
                  </a:solidFill>
                  <a:latin typeface="メイリオ" panose="020B0604030504040204" pitchFamily="50" charset="-128"/>
                  <a:ea typeface="メイリオ" panose="020B0604030504040204" pitchFamily="50" charset="-128"/>
                </a:rPr>
                <a:t>上限</a:t>
              </a:r>
              <a:r>
                <a:rPr lang="en-US" altLang="ja-JP" sz="1600" b="1" dirty="0">
                  <a:ln w="0"/>
                  <a:solidFill>
                    <a:srgbClr val="DB4D6D"/>
                  </a:solidFill>
                  <a:latin typeface="メイリオ" panose="020B0604030504040204" pitchFamily="50" charset="-128"/>
                  <a:ea typeface="メイリオ" panose="020B0604030504040204" pitchFamily="50" charset="-128"/>
                </a:rPr>
                <a:t>100</a:t>
              </a:r>
              <a:r>
                <a:rPr lang="ja-JP" altLang="en-US" sz="1600" b="1" dirty="0">
                  <a:ln w="0"/>
                  <a:solidFill>
                    <a:srgbClr val="DB4D6D"/>
                  </a:solidFill>
                  <a:latin typeface="メイリオ" panose="020B0604030504040204" pitchFamily="50" charset="-128"/>
                  <a:ea typeface="メイリオ" panose="020B0604030504040204" pitchFamily="50" charset="-128"/>
                </a:rPr>
                <a:t>万円</a:t>
              </a:r>
              <a:r>
                <a:rPr lang="en-US" altLang="ja-JP" sz="1600" b="1" dirty="0">
                  <a:ln w="0"/>
                  <a:solidFill>
                    <a:srgbClr val="DB4D6D"/>
                  </a:solidFill>
                  <a:latin typeface="メイリオ" panose="020B0604030504040204" pitchFamily="50" charset="-128"/>
                  <a:ea typeface="メイリオ" panose="020B0604030504040204" pitchFamily="50" charset="-128"/>
                </a:rPr>
                <a:t>)</a:t>
              </a:r>
              <a:r>
                <a:rPr lang="ja-JP" altLang="en-US" sz="1400" dirty="0">
                  <a:ln w="0"/>
                  <a:latin typeface="メイリオ" panose="020B0604030504040204" pitchFamily="50" charset="-128"/>
                  <a:ea typeface="メイリオ" panose="020B0604030504040204" pitchFamily="50" charset="-128"/>
                </a:rPr>
                <a:t>（１団体につき年度ごとに１回限り）</a:t>
              </a:r>
              <a:endParaRPr lang="en-US" altLang="ja-JP" sz="1100" dirty="0">
                <a:ln w="0"/>
                <a:latin typeface="メイリオ" panose="020B0604030504040204" pitchFamily="50" charset="-128"/>
                <a:ea typeface="メイリオ" panose="020B0604030504040204" pitchFamily="50" charset="-128"/>
              </a:endParaRPr>
            </a:p>
          </p:txBody>
        </p:sp>
        <p:sp>
          <p:nvSpPr>
            <p:cNvPr id="44" name="角丸四角形 48">
              <a:extLst>
                <a:ext uri="{FF2B5EF4-FFF2-40B4-BE49-F238E27FC236}">
                  <a16:creationId xmlns:a16="http://schemas.microsoft.com/office/drawing/2014/main" id="{996910F3-23F1-4D45-3B5F-50338BC0BC91}"/>
                </a:ext>
              </a:extLst>
            </p:cNvPr>
            <p:cNvSpPr/>
            <p:nvPr/>
          </p:nvSpPr>
          <p:spPr>
            <a:xfrm>
              <a:off x="130525" y="1133937"/>
              <a:ext cx="1498313" cy="265846"/>
            </a:xfrm>
            <a:prstGeom prst="homePlate">
              <a:avLst/>
            </a:prstGeom>
            <a:solidFill>
              <a:srgbClr val="00CC66"/>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4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a:t>
              </a:r>
            </a:p>
          </p:txBody>
        </p:sp>
        <p:sp>
          <p:nvSpPr>
            <p:cNvPr id="45" name="角丸四角形 48">
              <a:extLst>
                <a:ext uri="{FF2B5EF4-FFF2-40B4-BE49-F238E27FC236}">
                  <a16:creationId xmlns:a16="http://schemas.microsoft.com/office/drawing/2014/main" id="{C501D0A3-9EE7-BB70-6C71-0ADBB8396B42}"/>
                </a:ext>
              </a:extLst>
            </p:cNvPr>
            <p:cNvSpPr/>
            <p:nvPr/>
          </p:nvSpPr>
          <p:spPr>
            <a:xfrm>
              <a:off x="120456" y="1487410"/>
              <a:ext cx="1498313" cy="265846"/>
            </a:xfrm>
            <a:prstGeom prst="homePlate">
              <a:avLst/>
            </a:prstGeom>
            <a:solidFill>
              <a:srgbClr val="00CC66"/>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4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助成対象事業</a:t>
              </a:r>
            </a:p>
          </p:txBody>
        </p:sp>
        <p:sp>
          <p:nvSpPr>
            <p:cNvPr id="46" name="角丸四角形 48">
              <a:extLst>
                <a:ext uri="{FF2B5EF4-FFF2-40B4-BE49-F238E27FC236}">
                  <a16:creationId xmlns:a16="http://schemas.microsoft.com/office/drawing/2014/main" id="{E420A276-E3FF-81D2-568D-8163A197A137}"/>
                </a:ext>
              </a:extLst>
            </p:cNvPr>
            <p:cNvSpPr/>
            <p:nvPr/>
          </p:nvSpPr>
          <p:spPr>
            <a:xfrm>
              <a:off x="130525" y="2075739"/>
              <a:ext cx="1498313" cy="265846"/>
            </a:xfrm>
            <a:prstGeom prst="homePlate">
              <a:avLst/>
            </a:prstGeom>
            <a:solidFill>
              <a:srgbClr val="00CC66"/>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400" b="1" spc="18" dirty="0">
                  <a:solidFill>
                    <a:schemeClr val="bg1"/>
                  </a:solidFill>
                  <a:latin typeface="メイリオ" panose="020B0604030504040204" pitchFamily="50" charset="-128"/>
                  <a:ea typeface="メイリオ" panose="020B0604030504040204" pitchFamily="50" charset="-128"/>
                  <a:cs typeface="Noto Sans CJK JP DemiLight" charset="-128"/>
                </a:rPr>
                <a:t>助成額</a:t>
              </a:r>
            </a:p>
          </p:txBody>
        </p:sp>
      </p:grpSp>
      <p:sp>
        <p:nvSpPr>
          <p:cNvPr id="2" name="スライド番号プレースホルダー 1">
            <a:extLst>
              <a:ext uri="{FF2B5EF4-FFF2-40B4-BE49-F238E27FC236}">
                <a16:creationId xmlns:a16="http://schemas.microsoft.com/office/drawing/2014/main" id="{C7D93656-9F68-ED9B-9930-7C2C82022E88}"/>
              </a:ext>
            </a:extLst>
          </p:cNvPr>
          <p:cNvSpPr>
            <a:spLocks noGrp="1"/>
          </p:cNvSpPr>
          <p:nvPr>
            <p:ph type="sldNum" sz="quarter" idx="12"/>
          </p:nvPr>
        </p:nvSpPr>
        <p:spPr>
          <a:xfrm>
            <a:off x="8915315" y="6536160"/>
            <a:ext cx="630513" cy="278421"/>
          </a:xfrm>
        </p:spPr>
        <p:txBody>
          <a:bodyPr/>
          <a:lstStyle/>
          <a:p>
            <a:fld id="{9E2A29CB-BA86-48A6-80E1-CB8750A963B5}" type="slidenum">
              <a:rPr kumimoji="1" lang="ja-JP" altLang="en-US" smtClean="0"/>
              <a:t>1</a:t>
            </a:fld>
            <a:endParaRPr kumimoji="1" lang="ja-JP" altLang="en-US"/>
          </a:p>
        </p:txBody>
      </p:sp>
    </p:spTree>
    <p:extLst>
      <p:ext uri="{BB962C8B-B14F-4D97-AF65-F5344CB8AC3E}">
        <p14:creationId xmlns:p14="http://schemas.microsoft.com/office/powerpoint/2010/main" val="1011333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D4D045B-9543-91DE-E734-1DA02E41CBAE}"/>
              </a:ext>
            </a:extLst>
          </p:cNvPr>
          <p:cNvSpPr>
            <a:spLocks noGrp="1"/>
          </p:cNvSpPr>
          <p:nvPr>
            <p:ph type="sldNum" sz="quarter" idx="12"/>
          </p:nvPr>
        </p:nvSpPr>
        <p:spPr/>
        <p:txBody>
          <a:bodyPr/>
          <a:lstStyle/>
          <a:p>
            <a:fld id="{9E2A29CB-BA86-48A6-80E1-CB8750A963B5}" type="slidenum">
              <a:rPr kumimoji="1" lang="ja-JP" altLang="en-US" smtClean="0"/>
              <a:t>10</a:t>
            </a:fld>
            <a:endParaRPr kumimoji="1" lang="ja-JP" altLang="en-US"/>
          </a:p>
        </p:txBody>
      </p:sp>
      <p:sp>
        <p:nvSpPr>
          <p:cNvPr id="3" name="四角形: 角を丸くする 2">
            <a:extLst>
              <a:ext uri="{FF2B5EF4-FFF2-40B4-BE49-F238E27FC236}">
                <a16:creationId xmlns:a16="http://schemas.microsoft.com/office/drawing/2014/main" id="{91849731-03C5-4F3F-9B42-A980CBAF626C}"/>
              </a:ext>
            </a:extLst>
          </p:cNvPr>
          <p:cNvSpPr/>
          <p:nvPr/>
        </p:nvSpPr>
        <p:spPr>
          <a:xfrm>
            <a:off x="495955" y="3335378"/>
            <a:ext cx="3553495" cy="106254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ysClr val="windowText" lastClr="000000"/>
              </a:solidFill>
              <a:effectLst/>
              <a:uLnTx/>
              <a:uFillTx/>
              <a:latin typeface="Segoe UI"/>
              <a:ea typeface="メイリオ"/>
              <a:cs typeface="+mn-cs"/>
            </a:endParaRPr>
          </a:p>
        </p:txBody>
      </p:sp>
      <p:sp>
        <p:nvSpPr>
          <p:cNvPr id="4" name="テキスト プレースホルダー 28">
            <a:extLst>
              <a:ext uri="{FF2B5EF4-FFF2-40B4-BE49-F238E27FC236}">
                <a16:creationId xmlns:a16="http://schemas.microsoft.com/office/drawing/2014/main" id="{B5F8F267-67C2-C946-D579-0F95DFAA0F85}"/>
              </a:ext>
            </a:extLst>
          </p:cNvPr>
          <p:cNvSpPr txBox="1">
            <a:spLocks/>
          </p:cNvSpPr>
          <p:nvPr/>
        </p:nvSpPr>
        <p:spPr>
          <a:xfrm>
            <a:off x="-8957" y="413224"/>
            <a:ext cx="9907200" cy="1056022"/>
          </a:xfrm>
          <a:prstGeom prst="rect">
            <a:avLst/>
          </a:prstGeom>
          <a:solidFill>
            <a:schemeClr val="bg2"/>
          </a:solidFill>
        </p:spPr>
        <p:txBody>
          <a:bodyPr/>
          <a:lstStyle>
            <a:lvl1pPr marL="180980" indent="-180980" algn="l" defTabSz="914423"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97" indent="-176217"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79" indent="-180980"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58" indent="-180980"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75" indent="-176217"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t>事業主団体等が両立支援コーディネーター、産業医、社会保険労務士と契約し、傘下企業の「治療と仕事の両立」を全面的にサポートし、</a:t>
            </a:r>
            <a:r>
              <a:rPr lang="ja-JP" altLang="en-US" b="1" dirty="0"/>
              <a:t>継続的な人材の確保、労働者の安心感やモチベーションの向上による人材 の定着・生産性の向上につなげる。</a:t>
            </a:r>
          </a:p>
        </p:txBody>
      </p:sp>
      <p:sp>
        <p:nvSpPr>
          <p:cNvPr id="5" name="タイトル 25">
            <a:extLst>
              <a:ext uri="{FF2B5EF4-FFF2-40B4-BE49-F238E27FC236}">
                <a16:creationId xmlns:a16="http://schemas.microsoft.com/office/drawing/2014/main" id="{04BD47E7-736E-0DAB-1935-CA85073E6B7B}"/>
              </a:ext>
            </a:extLst>
          </p:cNvPr>
          <p:cNvSpPr txBox="1">
            <a:spLocks/>
          </p:cNvSpPr>
          <p:nvPr/>
        </p:nvSpPr>
        <p:spPr>
          <a:xfrm>
            <a:off x="0" y="-1"/>
            <a:ext cx="9906000" cy="827999"/>
          </a:xfrm>
          <a:prstGeom prst="rect">
            <a:avLst/>
          </a:prstGeom>
        </p:spPr>
        <p:txBody>
          <a:bodyPr/>
          <a:lstStyle>
            <a:lvl1pPr algn="l" defTabSz="914423"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a:lstStyle>
          <a:p>
            <a:r>
              <a:rPr lang="ja-JP"/>
              <a:t>活用事例２：傘下企業に対する、治療と仕事の両立トータルサポート</a:t>
            </a:r>
          </a:p>
        </p:txBody>
      </p:sp>
      <p:pic>
        <p:nvPicPr>
          <p:cNvPr id="7" name="グラフィックス 6" descr="都市 単色塗りつぶし">
            <a:extLst>
              <a:ext uri="{FF2B5EF4-FFF2-40B4-BE49-F238E27FC236}">
                <a16:creationId xmlns:a16="http://schemas.microsoft.com/office/drawing/2014/main" id="{80CA77C0-A20E-B950-A80A-B8CB77B42D4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7101" y="5374149"/>
            <a:ext cx="914400" cy="914400"/>
          </a:xfrm>
          <a:prstGeom prst="rect">
            <a:avLst/>
          </a:prstGeom>
        </p:spPr>
      </p:pic>
      <p:pic>
        <p:nvPicPr>
          <p:cNvPr id="8" name="グラフィックス 7" descr="男性 単色塗りつぶし">
            <a:extLst>
              <a:ext uri="{FF2B5EF4-FFF2-40B4-BE49-F238E27FC236}">
                <a16:creationId xmlns:a16="http://schemas.microsoft.com/office/drawing/2014/main" id="{13369A7D-7724-2072-BCBB-60072149BB5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1798" y="5285623"/>
            <a:ext cx="914400" cy="914400"/>
          </a:xfrm>
          <a:prstGeom prst="rect">
            <a:avLst/>
          </a:prstGeom>
        </p:spPr>
      </p:pic>
      <p:sp>
        <p:nvSpPr>
          <p:cNvPr id="9" name="角丸四角形 21">
            <a:extLst>
              <a:ext uri="{FF2B5EF4-FFF2-40B4-BE49-F238E27FC236}">
                <a16:creationId xmlns:a16="http://schemas.microsoft.com/office/drawing/2014/main" id="{F98EE9BE-43D6-0809-877B-F198239D2A0F}"/>
              </a:ext>
            </a:extLst>
          </p:cNvPr>
          <p:cNvSpPr/>
          <p:nvPr/>
        </p:nvSpPr>
        <p:spPr>
          <a:xfrm>
            <a:off x="2803209" y="6200023"/>
            <a:ext cx="970818" cy="216000"/>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傘下企業</a:t>
            </a:r>
          </a:p>
        </p:txBody>
      </p:sp>
      <p:sp>
        <p:nvSpPr>
          <p:cNvPr id="10" name="角丸四角形 22">
            <a:extLst>
              <a:ext uri="{FF2B5EF4-FFF2-40B4-BE49-F238E27FC236}">
                <a16:creationId xmlns:a16="http://schemas.microsoft.com/office/drawing/2014/main" id="{C4FD1E8A-17FF-3FF6-0858-6D485C711ED8}"/>
              </a:ext>
            </a:extLst>
          </p:cNvPr>
          <p:cNvSpPr/>
          <p:nvPr/>
        </p:nvSpPr>
        <p:spPr>
          <a:xfrm>
            <a:off x="2252887" y="3851795"/>
            <a:ext cx="1599334" cy="204482"/>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05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産業医</a:t>
            </a:r>
          </a:p>
        </p:txBody>
      </p:sp>
      <p:pic>
        <p:nvPicPr>
          <p:cNvPr id="11" name="グラフィックス 10" descr="都市 単色塗りつぶし">
            <a:extLst>
              <a:ext uri="{FF2B5EF4-FFF2-40B4-BE49-F238E27FC236}">
                <a16:creationId xmlns:a16="http://schemas.microsoft.com/office/drawing/2014/main" id="{B065EEE3-C5ED-ADFC-4AE3-CC99D789B97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5212" y="5365565"/>
            <a:ext cx="914400" cy="914400"/>
          </a:xfrm>
          <a:prstGeom prst="rect">
            <a:avLst/>
          </a:prstGeom>
        </p:spPr>
      </p:pic>
      <p:sp>
        <p:nvSpPr>
          <p:cNvPr id="12" name="角丸四角形 21">
            <a:extLst>
              <a:ext uri="{FF2B5EF4-FFF2-40B4-BE49-F238E27FC236}">
                <a16:creationId xmlns:a16="http://schemas.microsoft.com/office/drawing/2014/main" id="{85D370FA-713C-3792-C364-43B863172133}"/>
              </a:ext>
            </a:extLst>
          </p:cNvPr>
          <p:cNvSpPr/>
          <p:nvPr/>
        </p:nvSpPr>
        <p:spPr>
          <a:xfrm>
            <a:off x="730917" y="2103712"/>
            <a:ext cx="1242719" cy="224272"/>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事業主団体</a:t>
            </a:r>
          </a:p>
        </p:txBody>
      </p:sp>
      <p:sp>
        <p:nvSpPr>
          <p:cNvPr id="13" name="正方形/長方形 12">
            <a:extLst>
              <a:ext uri="{FF2B5EF4-FFF2-40B4-BE49-F238E27FC236}">
                <a16:creationId xmlns:a16="http://schemas.microsoft.com/office/drawing/2014/main" id="{28E839DC-3433-4061-748C-E40C59269169}"/>
              </a:ext>
            </a:extLst>
          </p:cNvPr>
          <p:cNvSpPr/>
          <p:nvPr/>
        </p:nvSpPr>
        <p:spPr>
          <a:xfrm>
            <a:off x="1811739" y="3066121"/>
            <a:ext cx="466794" cy="2616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Segoe UI"/>
                <a:ea typeface="メイリオ"/>
                <a:cs typeface="+mn-cs"/>
              </a:rPr>
              <a:t>契約</a:t>
            </a:r>
          </a:p>
        </p:txBody>
      </p:sp>
      <p:cxnSp>
        <p:nvCxnSpPr>
          <p:cNvPr id="14" name="直線矢印コネクタ 13">
            <a:extLst>
              <a:ext uri="{FF2B5EF4-FFF2-40B4-BE49-F238E27FC236}">
                <a16:creationId xmlns:a16="http://schemas.microsoft.com/office/drawing/2014/main" id="{F84AB308-89AF-9B65-81C4-69D42B156226}"/>
              </a:ext>
            </a:extLst>
          </p:cNvPr>
          <p:cNvCxnSpPr>
            <a:cxnSpLocks/>
          </p:cNvCxnSpPr>
          <p:nvPr/>
        </p:nvCxnSpPr>
        <p:spPr>
          <a:xfrm flipH="1">
            <a:off x="1018949" y="4534038"/>
            <a:ext cx="49" cy="383177"/>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28A483BA-313C-B9A1-A7F3-AEF2A091317A}"/>
              </a:ext>
            </a:extLst>
          </p:cNvPr>
          <p:cNvSpPr/>
          <p:nvPr/>
        </p:nvSpPr>
        <p:spPr>
          <a:xfrm>
            <a:off x="376502" y="4934678"/>
            <a:ext cx="1552114" cy="43088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Segoe UI"/>
                <a:ea typeface="メイリオ"/>
                <a:cs typeface="+mn-cs"/>
              </a:rPr>
              <a:t>両立支援が必要な労働者に対する支援</a:t>
            </a:r>
          </a:p>
        </p:txBody>
      </p:sp>
      <p:cxnSp>
        <p:nvCxnSpPr>
          <p:cNvPr id="16" name="直線矢印コネクタ 15">
            <a:extLst>
              <a:ext uri="{FF2B5EF4-FFF2-40B4-BE49-F238E27FC236}">
                <a16:creationId xmlns:a16="http://schemas.microsoft.com/office/drawing/2014/main" id="{29BFD539-39A1-86ED-E96B-2DCE2FCBE47D}"/>
              </a:ext>
            </a:extLst>
          </p:cNvPr>
          <p:cNvCxnSpPr>
            <a:cxnSpLocks/>
          </p:cNvCxnSpPr>
          <p:nvPr/>
        </p:nvCxnSpPr>
        <p:spPr>
          <a:xfrm>
            <a:off x="3108961" y="4534038"/>
            <a:ext cx="0" cy="383177"/>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DAA1C5C2-D88D-2AF9-9BED-AEB8A4787BD5}"/>
              </a:ext>
            </a:extLst>
          </p:cNvPr>
          <p:cNvSpPr/>
          <p:nvPr/>
        </p:nvSpPr>
        <p:spPr>
          <a:xfrm>
            <a:off x="2252885" y="4934678"/>
            <a:ext cx="2196059" cy="43088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Segoe UI"/>
                <a:ea typeface="メイリオ"/>
                <a:cs typeface="+mn-cs"/>
              </a:rPr>
              <a:t>就業規則の改定や、職場復帰支援プランの策定を支援</a:t>
            </a:r>
          </a:p>
        </p:txBody>
      </p:sp>
      <p:sp>
        <p:nvSpPr>
          <p:cNvPr id="18" name="正方形/長方形 17">
            <a:extLst>
              <a:ext uri="{FF2B5EF4-FFF2-40B4-BE49-F238E27FC236}">
                <a16:creationId xmlns:a16="http://schemas.microsoft.com/office/drawing/2014/main" id="{E7922010-730D-2140-B41B-557C18E01F30}"/>
              </a:ext>
            </a:extLst>
          </p:cNvPr>
          <p:cNvSpPr/>
          <p:nvPr/>
        </p:nvSpPr>
        <p:spPr>
          <a:xfrm>
            <a:off x="4736976" y="1844013"/>
            <a:ext cx="4040259" cy="621709"/>
          </a:xfrm>
          <a:prstGeom prst="rect">
            <a:avLst/>
          </a:prstGeom>
        </p:spPr>
        <p:txBody>
          <a:bodyPr wrap="square" lIns="0" tIns="0" rIns="0" bIns="0">
            <a:spAutoFit/>
          </a:bodyPr>
          <a:lstStyle/>
          <a:p>
            <a:pPr marL="0" marR="0" lvl="0" indent="0" algn="l" defTabSz="591055" rtl="0" eaLnBrk="1" fontAlgn="auto" latinLnBrk="0" hangingPunct="1">
              <a:lnSpc>
                <a:spcPct val="130000"/>
              </a:lnSpc>
              <a:spcBef>
                <a:spcPts val="0"/>
              </a:spcBef>
              <a:spcAft>
                <a:spcPts val="796"/>
              </a:spcAft>
              <a:buClrTx/>
              <a:buSzTx/>
              <a:buFontTx/>
              <a:buNone/>
              <a:tabLst/>
              <a:defRPr/>
            </a:pPr>
            <a:r>
              <a:rPr kumimoji="0" lang="ja-JP" altLang="en-US" sz="1600" b="1" i="0" u="none" strike="noStrike" kern="1200" cap="none" spc="239"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治療と仕事を両立支援を必要とする労働者へのサポート</a:t>
            </a:r>
          </a:p>
        </p:txBody>
      </p:sp>
      <p:sp>
        <p:nvSpPr>
          <p:cNvPr id="19" name="正方形/長方形 18">
            <a:extLst>
              <a:ext uri="{FF2B5EF4-FFF2-40B4-BE49-F238E27FC236}">
                <a16:creationId xmlns:a16="http://schemas.microsoft.com/office/drawing/2014/main" id="{2CE70D33-48A9-D93A-459B-FFE083623DA4}"/>
              </a:ext>
            </a:extLst>
          </p:cNvPr>
          <p:cNvSpPr/>
          <p:nvPr/>
        </p:nvSpPr>
        <p:spPr>
          <a:xfrm>
            <a:off x="4878840" y="2492795"/>
            <a:ext cx="4764243" cy="1104148"/>
          </a:xfrm>
          <a:prstGeom prst="rect">
            <a:avLst/>
          </a:prstGeom>
        </p:spPr>
        <p:txBody>
          <a:bodyPr wrap="square" lIns="0" tIns="0" rIns="0" bIns="0">
            <a:spAutoFit/>
          </a:bodyPr>
          <a:lstStyle/>
          <a:p>
            <a:pPr marL="0" marR="0" lvl="0" indent="0" algn="l" defTabSz="457200" rtl="0" eaLnBrk="1" fontAlgn="auto" latinLnBrk="0" hangingPunct="1">
              <a:lnSpc>
                <a:spcPct val="130000"/>
              </a:lnSpc>
              <a:spcBef>
                <a:spcPts val="0"/>
              </a:spcBef>
              <a:spcAft>
                <a:spcPts val="700"/>
              </a:spcAft>
              <a:buClrTx/>
              <a:buSzTx/>
              <a:buFontTx/>
              <a:buNone/>
              <a:tabLst/>
              <a:defRPr/>
            </a:pPr>
            <a:r>
              <a:rPr kumimoji="0" lang="ja-JP" altLang="en-US" sz="1400" b="0" i="0" u="sng"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両立支援コーディネーターが、支援対象となる労働者と月に１回面談し</a:t>
            </a: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、現在の治療の状況や、職場に求める配慮等をヒアリング。ヒアリング内容は、労働者の同意を得た上で、企業の人事労務担当者等へフィードバック。</a:t>
            </a:r>
            <a:endParaRPr kumimoji="0" lang="en-US" altLang="ja-JP"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20" name="正方形/長方形 19">
            <a:extLst>
              <a:ext uri="{FF2B5EF4-FFF2-40B4-BE49-F238E27FC236}">
                <a16:creationId xmlns:a16="http://schemas.microsoft.com/office/drawing/2014/main" id="{33388132-6CE1-2A74-E6DD-1E402D6D0E32}"/>
              </a:ext>
            </a:extLst>
          </p:cNvPr>
          <p:cNvSpPr/>
          <p:nvPr/>
        </p:nvSpPr>
        <p:spPr>
          <a:xfrm>
            <a:off x="4735041" y="3983206"/>
            <a:ext cx="2821256" cy="301621"/>
          </a:xfrm>
          <a:prstGeom prst="rect">
            <a:avLst/>
          </a:prstGeom>
        </p:spPr>
        <p:txBody>
          <a:bodyPr wrap="square" lIns="0" tIns="0" rIns="0" bIns="0">
            <a:spAutoFit/>
          </a:bodyPr>
          <a:lstStyle/>
          <a:p>
            <a:pPr marL="0" marR="0" lvl="0" indent="0" algn="l" defTabSz="591055" rtl="0" eaLnBrk="1" fontAlgn="auto" latinLnBrk="0" hangingPunct="1">
              <a:lnSpc>
                <a:spcPct val="130000"/>
              </a:lnSpc>
              <a:spcBef>
                <a:spcPts val="0"/>
              </a:spcBef>
              <a:spcAft>
                <a:spcPts val="796"/>
              </a:spcAft>
              <a:buClrTx/>
              <a:buSzTx/>
              <a:buFontTx/>
              <a:buNone/>
              <a:tabLst/>
              <a:defRPr/>
            </a:pPr>
            <a:r>
              <a:rPr kumimoji="0" lang="ja-JP" altLang="en-US" sz="1600" b="1" i="0" u="none" strike="noStrike" kern="1200" cap="none" spc="239"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傘下企業へのサポート</a:t>
            </a:r>
          </a:p>
        </p:txBody>
      </p:sp>
      <p:sp>
        <p:nvSpPr>
          <p:cNvPr id="21" name="正方形/長方形 20">
            <a:extLst>
              <a:ext uri="{FF2B5EF4-FFF2-40B4-BE49-F238E27FC236}">
                <a16:creationId xmlns:a16="http://schemas.microsoft.com/office/drawing/2014/main" id="{32B2CA42-B8B9-25C7-87C6-91316102159B}"/>
              </a:ext>
            </a:extLst>
          </p:cNvPr>
          <p:cNvSpPr/>
          <p:nvPr/>
        </p:nvSpPr>
        <p:spPr>
          <a:xfrm>
            <a:off x="4953000" y="4342981"/>
            <a:ext cx="4104445" cy="1863844"/>
          </a:xfrm>
          <a:prstGeom prst="rect">
            <a:avLst/>
          </a:prstGeom>
        </p:spPr>
        <p:txBody>
          <a:bodyPr wrap="square" lIns="0" tIns="0" rIns="0" bIns="0">
            <a:spAutoFit/>
          </a:bodyPr>
          <a:lstStyle/>
          <a:p>
            <a:pPr marL="171450" marR="0" lvl="0" indent="-171450" algn="l" defTabSz="457200" rtl="0" eaLnBrk="1" fontAlgn="auto" latinLnBrk="0" hangingPunct="1">
              <a:lnSpc>
                <a:spcPct val="130000"/>
              </a:lnSpc>
              <a:spcBef>
                <a:spcPts val="0"/>
              </a:spcBef>
              <a:spcAft>
                <a:spcPts val="700"/>
              </a:spcAft>
              <a:buClrTx/>
              <a:buSzTx/>
              <a:buFont typeface="Arial" panose="020B0604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治療と仕事の両立がしやすい制度にするため、</a:t>
            </a:r>
            <a:r>
              <a:rPr kumimoji="0" lang="ja-JP" altLang="en-US" sz="1400" b="0" i="0" u="sng"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社会保険労務士が、就業規則の改定を支援</a:t>
            </a:r>
            <a:endParaRPr kumimoji="0" lang="en-US" altLang="ja-JP" sz="1400" b="0" i="0" u="sng"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p>
            <a:pPr marR="0" lvl="0" algn="l" defTabSz="457200" rtl="0" eaLnBrk="1" fontAlgn="auto" latinLnBrk="0" hangingPunct="1">
              <a:lnSpc>
                <a:spcPct val="130000"/>
              </a:lnSpc>
              <a:spcBef>
                <a:spcPts val="0"/>
              </a:spcBef>
              <a:spcAft>
                <a:spcPts val="700"/>
              </a:spcAft>
              <a:buClrTx/>
              <a:buSzTx/>
              <a:tabLst/>
              <a:defRPr/>
            </a:pPr>
            <a:endParaRPr kumimoji="0" lang="en-US" altLang="ja-JP" sz="1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p>
            <a:pPr marL="171450" marR="0" lvl="0" indent="-171450" algn="l" defTabSz="457200" rtl="0" eaLnBrk="1" fontAlgn="auto" latinLnBrk="0" hangingPunct="1">
              <a:lnSpc>
                <a:spcPct val="130000"/>
              </a:lnSpc>
              <a:spcBef>
                <a:spcPts val="0"/>
              </a:spcBef>
              <a:spcAft>
                <a:spcPts val="700"/>
              </a:spcAft>
              <a:buClrTx/>
              <a:buSzTx/>
              <a:buFont typeface="Arial" panose="020B0604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現在、治療と仕事の両立支援を必要とする労働者が所属している企業に対して、</a:t>
            </a:r>
            <a:r>
              <a:rPr kumimoji="0" lang="ja-JP" altLang="en-US" sz="1400" b="0" i="0" u="sng"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産業医、両立支援コーディネーター、社会保険労務士が「職場復帰支援プラン」の策定を支援</a:t>
            </a:r>
            <a:endParaRPr kumimoji="0" lang="en-US" altLang="ja-JP"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grpSp>
        <p:nvGrpSpPr>
          <p:cNvPr id="22" name="グループ化 21">
            <a:extLst>
              <a:ext uri="{FF2B5EF4-FFF2-40B4-BE49-F238E27FC236}">
                <a16:creationId xmlns:a16="http://schemas.microsoft.com/office/drawing/2014/main" id="{58DB9592-7004-D315-1C61-CA7F7A2BA495}"/>
              </a:ext>
            </a:extLst>
          </p:cNvPr>
          <p:cNvGrpSpPr>
            <a:grpSpLocks noGrp="1" noUngrp="1" noChangeAspect="1"/>
          </p:cNvGrpSpPr>
          <p:nvPr/>
        </p:nvGrpSpPr>
        <p:grpSpPr>
          <a:xfrm>
            <a:off x="2111543" y="1916832"/>
            <a:ext cx="631894" cy="1139518"/>
            <a:chOff x="2384425" y="3543300"/>
            <a:chExt cx="1554163" cy="2870200"/>
          </a:xfrm>
        </p:grpSpPr>
        <p:pic>
          <p:nvPicPr>
            <p:cNvPr id="23" name="図 22" descr="ピクト_厚生労働省">
              <a:extLst>
                <a:ext uri="{FF2B5EF4-FFF2-40B4-BE49-F238E27FC236}">
                  <a16:creationId xmlns:a16="http://schemas.microsoft.com/office/drawing/2014/main" id="{6157EF24-3627-428A-5CAF-7C91633CBF16}"/>
                </a:ext>
              </a:extLst>
            </p:cNvPr>
            <p:cNvPicPr>
              <a:picLocks noRot="1" noChangeAspect="1" noMove="1" noResize="1"/>
            </p:cNvPicPr>
            <p:nvPr isPhoto="1"/>
          </p:nvPicPr>
          <p:blipFill>
            <a:blip r:embed="rId6" cstate="print">
              <a:lum/>
              <a:extLst>
                <a:ext uri="{28A0092B-C50C-407E-A947-70E740481C1C}">
                  <a14:useLocalDpi xmlns:a14="http://schemas.microsoft.com/office/drawing/2010/main" val="0"/>
                </a:ext>
              </a:extLst>
            </a:blip>
            <a:stretch>
              <a:fillRect/>
            </a:stretch>
          </p:blipFill>
          <p:spPr>
            <a:xfrm>
              <a:off x="2384425" y="3543300"/>
              <a:ext cx="1554163" cy="2514600"/>
            </a:xfrm>
            <a:prstGeom prst="rect">
              <a:avLst/>
            </a:prstGeom>
          </p:spPr>
        </p:pic>
        <p:sp>
          <p:nvSpPr>
            <p:cNvPr id="24" name="正方形/長方形 23">
              <a:extLst>
                <a:ext uri="{FF2B5EF4-FFF2-40B4-BE49-F238E27FC236}">
                  <a16:creationId xmlns:a16="http://schemas.microsoft.com/office/drawing/2014/main" id="{3FFAD760-36EA-D1A2-9BAB-F78AAA2FB35E}"/>
                </a:ext>
              </a:extLst>
            </p:cNvPr>
            <p:cNvSpPr/>
            <p:nvPr/>
          </p:nvSpPr>
          <p:spPr>
            <a:xfrm>
              <a:off x="2384425" y="6070600"/>
              <a:ext cx="1554163" cy="342900"/>
            </a:xfrm>
            <a:prstGeom prst="rect">
              <a:avLst/>
            </a:prstGeom>
            <a:noFill/>
            <a:ln>
              <a:noFill/>
            </a:ln>
          </p:spPr>
          <p:txBody>
            <a:bodyPr anchor="ctr">
              <a:normAutofit fontScale="25000" lnSpcReduction="20000"/>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dirty="0">
                <a:ln>
                  <a:noFill/>
                </a:ln>
                <a:solidFill>
                  <a:srgbClr val="000000"/>
                </a:solidFill>
                <a:effectLst/>
                <a:uLnTx/>
                <a:uFillTx/>
                <a:latin typeface="Segoe UI"/>
                <a:ea typeface="メイリオ"/>
                <a:cs typeface="+mn-cs"/>
              </a:endParaRPr>
            </a:p>
          </p:txBody>
        </p:sp>
      </p:grpSp>
      <p:cxnSp>
        <p:nvCxnSpPr>
          <p:cNvPr id="25" name="直線矢印コネクタ 24">
            <a:extLst>
              <a:ext uri="{FF2B5EF4-FFF2-40B4-BE49-F238E27FC236}">
                <a16:creationId xmlns:a16="http://schemas.microsoft.com/office/drawing/2014/main" id="{B6A6CDB0-06DB-51B9-10CA-306EC529A2CA}"/>
              </a:ext>
            </a:extLst>
          </p:cNvPr>
          <p:cNvCxnSpPr>
            <a:cxnSpLocks/>
          </p:cNvCxnSpPr>
          <p:nvPr/>
        </p:nvCxnSpPr>
        <p:spPr>
          <a:xfrm>
            <a:off x="2515716" y="3016966"/>
            <a:ext cx="0" cy="355223"/>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81660178-2DC6-2E67-F6F9-77BD45F0527E}"/>
              </a:ext>
            </a:extLst>
          </p:cNvPr>
          <p:cNvCxnSpPr>
            <a:cxnSpLocks/>
          </p:cNvCxnSpPr>
          <p:nvPr/>
        </p:nvCxnSpPr>
        <p:spPr>
          <a:xfrm>
            <a:off x="2299692" y="2967743"/>
            <a:ext cx="0" cy="404446"/>
          </a:xfrm>
          <a:prstGeom prst="straightConnector1">
            <a:avLst/>
          </a:prstGeom>
          <a:ln w="19050">
            <a:solidFill>
              <a:srgbClr val="0E2B61"/>
            </a:solidFill>
            <a:headEnd type="arrow"/>
            <a:tailEnd type="none"/>
          </a:ln>
        </p:spPr>
        <p:style>
          <a:lnRef idx="1">
            <a:schemeClr val="accent1"/>
          </a:lnRef>
          <a:fillRef idx="0">
            <a:schemeClr val="accent1"/>
          </a:fillRef>
          <a:effectRef idx="0">
            <a:schemeClr val="accent1"/>
          </a:effectRef>
          <a:fontRef idx="minor">
            <a:schemeClr val="tx1"/>
          </a:fontRef>
        </p:style>
      </p:cxnSp>
      <p:pic>
        <p:nvPicPr>
          <p:cNvPr id="27" name="グラフィックス 26" descr="男性の集団 単色塗りつぶし">
            <a:extLst>
              <a:ext uri="{FF2B5EF4-FFF2-40B4-BE49-F238E27FC236}">
                <a16:creationId xmlns:a16="http://schemas.microsoft.com/office/drawing/2014/main" id="{908DDE60-C897-AC13-3CD6-46D9B242B51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97143" y="3364548"/>
            <a:ext cx="914400" cy="914400"/>
          </a:xfrm>
          <a:prstGeom prst="rect">
            <a:avLst/>
          </a:prstGeom>
        </p:spPr>
      </p:pic>
      <p:sp>
        <p:nvSpPr>
          <p:cNvPr id="28" name="角丸四角形 22">
            <a:extLst>
              <a:ext uri="{FF2B5EF4-FFF2-40B4-BE49-F238E27FC236}">
                <a16:creationId xmlns:a16="http://schemas.microsoft.com/office/drawing/2014/main" id="{D98D3F32-0A14-6C83-AC0E-1EA45D6468F9}"/>
              </a:ext>
            </a:extLst>
          </p:cNvPr>
          <p:cNvSpPr/>
          <p:nvPr/>
        </p:nvSpPr>
        <p:spPr>
          <a:xfrm>
            <a:off x="2252886" y="4128309"/>
            <a:ext cx="1599334" cy="204482"/>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05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社会保険労務士</a:t>
            </a:r>
          </a:p>
        </p:txBody>
      </p:sp>
      <p:sp>
        <p:nvSpPr>
          <p:cNvPr id="29" name="角丸四角形 22">
            <a:extLst>
              <a:ext uri="{FF2B5EF4-FFF2-40B4-BE49-F238E27FC236}">
                <a16:creationId xmlns:a16="http://schemas.microsoft.com/office/drawing/2014/main" id="{9B1B72F0-7498-5178-FD73-FED510474EEB}"/>
              </a:ext>
            </a:extLst>
          </p:cNvPr>
          <p:cNvSpPr/>
          <p:nvPr/>
        </p:nvSpPr>
        <p:spPr>
          <a:xfrm>
            <a:off x="586926" y="6204235"/>
            <a:ext cx="792000" cy="216000"/>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労働者</a:t>
            </a:r>
          </a:p>
        </p:txBody>
      </p:sp>
      <p:sp>
        <p:nvSpPr>
          <p:cNvPr id="30" name="角丸四角形 22">
            <a:extLst>
              <a:ext uri="{FF2B5EF4-FFF2-40B4-BE49-F238E27FC236}">
                <a16:creationId xmlns:a16="http://schemas.microsoft.com/office/drawing/2014/main" id="{3E11EAC3-5FFB-53EC-2C05-A00982195DD2}"/>
              </a:ext>
            </a:extLst>
          </p:cNvPr>
          <p:cNvSpPr/>
          <p:nvPr/>
        </p:nvSpPr>
        <p:spPr>
          <a:xfrm>
            <a:off x="2252888" y="3403326"/>
            <a:ext cx="1599334" cy="369909"/>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0"/>
              </a:spcAft>
              <a:buClrTx/>
              <a:buSzTx/>
              <a:buFontTx/>
              <a:buNone/>
              <a:tabLst/>
              <a:defRPr/>
            </a:pPr>
            <a:r>
              <a:rPr kumimoji="0" lang="ja-JP" altLang="en-US" sz="105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両立支援</a:t>
            </a:r>
            <a:endParaRPr kumimoji="0" lang="en-US" altLang="ja-JP" sz="105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endParaRPr>
          </a:p>
          <a:p>
            <a:pPr marL="0" marR="0" lvl="0" indent="0" algn="ctr" defTabSz="591055" rtl="0" eaLnBrk="1" fontAlgn="auto" latinLnBrk="0" hangingPunct="1">
              <a:lnSpc>
                <a:spcPct val="130000"/>
              </a:lnSpc>
              <a:spcBef>
                <a:spcPts val="0"/>
              </a:spcBef>
              <a:spcAft>
                <a:spcPts val="0"/>
              </a:spcAft>
              <a:buClrTx/>
              <a:buSzTx/>
              <a:buFontTx/>
              <a:buNone/>
              <a:tabLst/>
              <a:defRPr/>
            </a:pPr>
            <a:r>
              <a:rPr kumimoji="0" lang="ja-JP" altLang="en-US" sz="105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コーディネーター</a:t>
            </a:r>
          </a:p>
        </p:txBody>
      </p:sp>
      <p:grpSp>
        <p:nvGrpSpPr>
          <p:cNvPr id="31" name="グループ化 30">
            <a:extLst>
              <a:ext uri="{FF2B5EF4-FFF2-40B4-BE49-F238E27FC236}">
                <a16:creationId xmlns:a16="http://schemas.microsoft.com/office/drawing/2014/main" id="{310C82CA-4C2E-024A-59CF-977B4085E885}"/>
              </a:ext>
            </a:extLst>
          </p:cNvPr>
          <p:cNvGrpSpPr/>
          <p:nvPr/>
        </p:nvGrpSpPr>
        <p:grpSpPr>
          <a:xfrm>
            <a:off x="-8957" y="0"/>
            <a:ext cx="9916510" cy="455357"/>
            <a:chOff x="-8957" y="-27384"/>
            <a:chExt cx="9916510" cy="476672"/>
          </a:xfrm>
        </p:grpSpPr>
        <p:sp>
          <p:nvSpPr>
            <p:cNvPr id="32" name="テキスト プレースホルダー 6">
              <a:extLst>
                <a:ext uri="{FF2B5EF4-FFF2-40B4-BE49-F238E27FC236}">
                  <a16:creationId xmlns:a16="http://schemas.microsoft.com/office/drawing/2014/main" id="{BF823D77-02CC-A882-2601-F9FB1659EA72}"/>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33" name="テキスト プレースホルダー 6">
              <a:extLst>
                <a:ext uri="{FF2B5EF4-FFF2-40B4-BE49-F238E27FC236}">
                  <a16:creationId xmlns:a16="http://schemas.microsoft.com/office/drawing/2014/main" id="{85AEF131-E70A-5427-AE83-A84831A0BECE}"/>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5" name="テキスト ボックス 34">
            <a:extLst>
              <a:ext uri="{FF2B5EF4-FFF2-40B4-BE49-F238E27FC236}">
                <a16:creationId xmlns:a16="http://schemas.microsoft.com/office/drawing/2014/main" id="{2E490C26-6738-CA05-0227-C32E27413F76}"/>
              </a:ext>
            </a:extLst>
          </p:cNvPr>
          <p:cNvSpPr txBox="1"/>
          <p:nvPr/>
        </p:nvSpPr>
        <p:spPr>
          <a:xfrm>
            <a:off x="21672" y="62700"/>
            <a:ext cx="9179800" cy="400110"/>
          </a:xfrm>
          <a:prstGeom prst="rect">
            <a:avLst/>
          </a:prstGeom>
          <a:noFill/>
        </p:spPr>
        <p:txBody>
          <a:bodyPr wrap="square">
            <a:spAutoFit/>
          </a:bodyPr>
          <a:lstStyle/>
          <a:p>
            <a:r>
              <a:rPr lang="ja-JP" altLang="en-US" sz="2000" b="1" dirty="0">
                <a:solidFill>
                  <a:schemeClr val="bg1"/>
                </a:solidFill>
                <a:latin typeface="+mj-ea"/>
                <a:ea typeface="+mj-ea"/>
              </a:rPr>
              <a:t>活用事例２：傘下企業の治療と仕事の両立トータルサポートを行う場合</a:t>
            </a:r>
          </a:p>
        </p:txBody>
      </p:sp>
    </p:spTree>
    <p:extLst>
      <p:ext uri="{BB962C8B-B14F-4D97-AF65-F5344CB8AC3E}">
        <p14:creationId xmlns:p14="http://schemas.microsoft.com/office/powerpoint/2010/main" val="2204547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D4D045B-9543-91DE-E734-1DA02E41CBAE}"/>
              </a:ext>
            </a:extLst>
          </p:cNvPr>
          <p:cNvSpPr>
            <a:spLocks noGrp="1"/>
          </p:cNvSpPr>
          <p:nvPr>
            <p:ph type="sldNum" sz="quarter" idx="12"/>
          </p:nvPr>
        </p:nvSpPr>
        <p:spPr/>
        <p:txBody>
          <a:bodyPr/>
          <a:lstStyle/>
          <a:p>
            <a:fld id="{9E2A29CB-BA86-48A6-80E1-CB8750A963B5}" type="slidenum">
              <a:rPr kumimoji="1" lang="ja-JP" altLang="en-US" smtClean="0"/>
              <a:t>11</a:t>
            </a:fld>
            <a:endParaRPr kumimoji="1" lang="ja-JP" altLang="en-US"/>
          </a:p>
        </p:txBody>
      </p:sp>
      <p:sp>
        <p:nvSpPr>
          <p:cNvPr id="3" name="四角形: 角を丸くする 2">
            <a:extLst>
              <a:ext uri="{FF2B5EF4-FFF2-40B4-BE49-F238E27FC236}">
                <a16:creationId xmlns:a16="http://schemas.microsoft.com/office/drawing/2014/main" id="{91849731-03C5-4F3F-9B42-A980CBAF626C}"/>
              </a:ext>
            </a:extLst>
          </p:cNvPr>
          <p:cNvSpPr/>
          <p:nvPr/>
        </p:nvSpPr>
        <p:spPr>
          <a:xfrm>
            <a:off x="385084" y="3191362"/>
            <a:ext cx="3553495" cy="106254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ysClr val="windowText" lastClr="000000"/>
              </a:solidFill>
              <a:effectLst/>
              <a:uLnTx/>
              <a:uFillTx/>
              <a:latin typeface="Segoe UI"/>
              <a:ea typeface="メイリオ"/>
              <a:cs typeface="+mn-cs"/>
            </a:endParaRPr>
          </a:p>
        </p:txBody>
      </p:sp>
      <p:sp>
        <p:nvSpPr>
          <p:cNvPr id="4" name="テキスト プレースホルダー 28">
            <a:extLst>
              <a:ext uri="{FF2B5EF4-FFF2-40B4-BE49-F238E27FC236}">
                <a16:creationId xmlns:a16="http://schemas.microsoft.com/office/drawing/2014/main" id="{B5F8F267-67C2-C946-D579-0F95DFAA0F85}"/>
              </a:ext>
            </a:extLst>
          </p:cNvPr>
          <p:cNvSpPr txBox="1">
            <a:spLocks/>
          </p:cNvSpPr>
          <p:nvPr/>
        </p:nvSpPr>
        <p:spPr>
          <a:xfrm>
            <a:off x="-8957" y="413223"/>
            <a:ext cx="9907200" cy="899241"/>
          </a:xfrm>
          <a:prstGeom prst="rect">
            <a:avLst/>
          </a:prstGeom>
          <a:solidFill>
            <a:schemeClr val="bg2"/>
          </a:solidFill>
        </p:spPr>
        <p:txBody>
          <a:bodyPr/>
          <a:lstStyle>
            <a:lvl1pPr marL="180980" indent="-180980" algn="l" defTabSz="914423"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97" indent="-176217"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79" indent="-180980"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58" indent="-180980"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75" indent="-176217"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t>事業主団体等が、メンタルヘルス対策や治療と仕事の両立支援対策等の取組を実施する外部</a:t>
            </a:r>
            <a:r>
              <a:rPr lang="en-US" altLang="ja-JP" dirty="0"/>
              <a:t>EAP</a:t>
            </a:r>
            <a:r>
              <a:rPr lang="ja-JP" altLang="en-US" dirty="0"/>
              <a:t>機関等と契約し、傘下企業に対して、ストレスチェックの事後措置のほか、職場環境改善支援、休職者の復職支援等の取組について支援を行う。</a:t>
            </a:r>
            <a:endParaRPr lang="en-US" altLang="ja-JP" dirty="0"/>
          </a:p>
          <a:p>
            <a:pPr marL="0" indent="0">
              <a:buNone/>
            </a:pPr>
            <a:endParaRPr lang="ja-JP" altLang="en-US" b="1" dirty="0"/>
          </a:p>
        </p:txBody>
      </p:sp>
      <p:sp>
        <p:nvSpPr>
          <p:cNvPr id="5" name="タイトル 25">
            <a:extLst>
              <a:ext uri="{FF2B5EF4-FFF2-40B4-BE49-F238E27FC236}">
                <a16:creationId xmlns:a16="http://schemas.microsoft.com/office/drawing/2014/main" id="{04BD47E7-736E-0DAB-1935-CA85073E6B7B}"/>
              </a:ext>
            </a:extLst>
          </p:cNvPr>
          <p:cNvSpPr txBox="1">
            <a:spLocks/>
          </p:cNvSpPr>
          <p:nvPr/>
        </p:nvSpPr>
        <p:spPr>
          <a:xfrm>
            <a:off x="0" y="-1"/>
            <a:ext cx="9906000" cy="827999"/>
          </a:xfrm>
          <a:prstGeom prst="rect">
            <a:avLst/>
          </a:prstGeom>
        </p:spPr>
        <p:txBody>
          <a:bodyPr/>
          <a:lstStyle>
            <a:lvl1pPr algn="l" defTabSz="914423"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a:lstStyle>
          <a:p>
            <a:r>
              <a:rPr lang="ja-JP"/>
              <a:t>活用事例２：傘下企業に対する、治療と仕事の両立トータルサポート</a:t>
            </a:r>
          </a:p>
        </p:txBody>
      </p:sp>
      <p:pic>
        <p:nvPicPr>
          <p:cNvPr id="7" name="グラフィックス 6" descr="都市 単色塗りつぶし">
            <a:extLst>
              <a:ext uri="{FF2B5EF4-FFF2-40B4-BE49-F238E27FC236}">
                <a16:creationId xmlns:a16="http://schemas.microsoft.com/office/drawing/2014/main" id="{80CA77C0-A20E-B950-A80A-B8CB77B42D4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276229" y="5437359"/>
            <a:ext cx="914400" cy="914400"/>
          </a:xfrm>
          <a:prstGeom prst="rect">
            <a:avLst/>
          </a:prstGeom>
        </p:spPr>
      </p:pic>
      <p:pic>
        <p:nvPicPr>
          <p:cNvPr id="8" name="グラフィックス 7" descr="男性 単色塗りつぶし">
            <a:extLst>
              <a:ext uri="{FF2B5EF4-FFF2-40B4-BE49-F238E27FC236}">
                <a16:creationId xmlns:a16="http://schemas.microsoft.com/office/drawing/2014/main" id="{13369A7D-7724-2072-BCBB-60072149BB5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6935" y="5357669"/>
            <a:ext cx="914400" cy="914400"/>
          </a:xfrm>
          <a:prstGeom prst="rect">
            <a:avLst/>
          </a:prstGeom>
        </p:spPr>
      </p:pic>
      <p:sp>
        <p:nvSpPr>
          <p:cNvPr id="9" name="角丸四角形 21">
            <a:extLst>
              <a:ext uri="{FF2B5EF4-FFF2-40B4-BE49-F238E27FC236}">
                <a16:creationId xmlns:a16="http://schemas.microsoft.com/office/drawing/2014/main" id="{F98EE9BE-43D6-0809-877B-F198239D2A0F}"/>
              </a:ext>
            </a:extLst>
          </p:cNvPr>
          <p:cNvSpPr/>
          <p:nvPr/>
        </p:nvSpPr>
        <p:spPr>
          <a:xfrm>
            <a:off x="2657264" y="6263295"/>
            <a:ext cx="1054152" cy="216000"/>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傘下企業</a:t>
            </a:r>
          </a:p>
        </p:txBody>
      </p:sp>
      <p:pic>
        <p:nvPicPr>
          <p:cNvPr id="11" name="グラフィックス 10" descr="都市 単色塗りつぶし">
            <a:extLst>
              <a:ext uri="{FF2B5EF4-FFF2-40B4-BE49-F238E27FC236}">
                <a16:creationId xmlns:a16="http://schemas.microsoft.com/office/drawing/2014/main" id="{B065EEE3-C5ED-ADFC-4AE3-CC99D789B97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84340" y="5428775"/>
            <a:ext cx="914400" cy="914400"/>
          </a:xfrm>
          <a:prstGeom prst="rect">
            <a:avLst/>
          </a:prstGeom>
        </p:spPr>
      </p:pic>
      <p:sp>
        <p:nvSpPr>
          <p:cNvPr id="12" name="角丸四角形 21">
            <a:extLst>
              <a:ext uri="{FF2B5EF4-FFF2-40B4-BE49-F238E27FC236}">
                <a16:creationId xmlns:a16="http://schemas.microsoft.com/office/drawing/2014/main" id="{85D370FA-713C-3792-C364-43B863172133}"/>
              </a:ext>
            </a:extLst>
          </p:cNvPr>
          <p:cNvSpPr/>
          <p:nvPr/>
        </p:nvSpPr>
        <p:spPr>
          <a:xfrm>
            <a:off x="704528" y="1959696"/>
            <a:ext cx="1158237" cy="246220"/>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事業主団体</a:t>
            </a:r>
          </a:p>
        </p:txBody>
      </p:sp>
      <p:sp>
        <p:nvSpPr>
          <p:cNvPr id="13" name="正方形/長方形 12">
            <a:extLst>
              <a:ext uri="{FF2B5EF4-FFF2-40B4-BE49-F238E27FC236}">
                <a16:creationId xmlns:a16="http://schemas.microsoft.com/office/drawing/2014/main" id="{28E839DC-3433-4061-748C-E40C59269169}"/>
              </a:ext>
            </a:extLst>
          </p:cNvPr>
          <p:cNvSpPr/>
          <p:nvPr/>
        </p:nvSpPr>
        <p:spPr>
          <a:xfrm>
            <a:off x="1700868" y="2922105"/>
            <a:ext cx="466794" cy="2616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Segoe UI"/>
                <a:ea typeface="メイリオ"/>
                <a:cs typeface="+mn-cs"/>
              </a:rPr>
              <a:t>契約</a:t>
            </a:r>
          </a:p>
        </p:txBody>
      </p:sp>
      <p:cxnSp>
        <p:nvCxnSpPr>
          <p:cNvPr id="14" name="直線矢印コネクタ 13">
            <a:extLst>
              <a:ext uri="{FF2B5EF4-FFF2-40B4-BE49-F238E27FC236}">
                <a16:creationId xmlns:a16="http://schemas.microsoft.com/office/drawing/2014/main" id="{F84AB308-89AF-9B65-81C4-69D42B156226}"/>
              </a:ext>
            </a:extLst>
          </p:cNvPr>
          <p:cNvCxnSpPr>
            <a:cxnSpLocks/>
          </p:cNvCxnSpPr>
          <p:nvPr/>
        </p:nvCxnSpPr>
        <p:spPr>
          <a:xfrm flipH="1">
            <a:off x="908078" y="4390022"/>
            <a:ext cx="49" cy="383177"/>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28A483BA-313C-B9A1-A7F3-AEF2A091317A}"/>
              </a:ext>
            </a:extLst>
          </p:cNvPr>
          <p:cNvSpPr/>
          <p:nvPr/>
        </p:nvSpPr>
        <p:spPr>
          <a:xfrm>
            <a:off x="249868" y="4784493"/>
            <a:ext cx="1599058" cy="60016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Segoe UI"/>
                <a:ea typeface="メイリオ"/>
                <a:cs typeface="+mn-cs"/>
              </a:rPr>
              <a:t>支援が必要な労働者に対する支援（</a:t>
            </a:r>
            <a:r>
              <a:rPr kumimoji="0" lang="en-US" altLang="ja-JP" sz="1100" b="0" i="0" u="none" strike="noStrike" kern="1200" cap="none" spc="0" normalizeH="0" baseline="0" noProof="0" dirty="0">
                <a:ln>
                  <a:noFill/>
                </a:ln>
                <a:solidFill>
                  <a:srgbClr val="000000"/>
                </a:solidFill>
                <a:effectLst/>
                <a:uLnTx/>
                <a:uFillTx/>
                <a:latin typeface="Segoe UI"/>
                <a:ea typeface="メイリオ"/>
                <a:cs typeface="+mn-cs"/>
              </a:rPr>
              <a:t>24</a:t>
            </a:r>
            <a:r>
              <a:rPr kumimoji="0" lang="ja-JP" altLang="en-US" sz="1100" b="0" i="0" u="none" strike="noStrike" kern="1200" cap="none" spc="0" normalizeH="0" baseline="0" noProof="0" dirty="0">
                <a:ln>
                  <a:noFill/>
                </a:ln>
                <a:solidFill>
                  <a:srgbClr val="000000"/>
                </a:solidFill>
                <a:effectLst/>
                <a:uLnTx/>
                <a:uFillTx/>
                <a:latin typeface="Segoe UI"/>
                <a:ea typeface="メイリオ"/>
                <a:cs typeface="+mn-cs"/>
              </a:rPr>
              <a:t>時間相談対応等）</a:t>
            </a:r>
          </a:p>
        </p:txBody>
      </p:sp>
      <p:cxnSp>
        <p:nvCxnSpPr>
          <p:cNvPr id="16" name="直線矢印コネクタ 15">
            <a:extLst>
              <a:ext uri="{FF2B5EF4-FFF2-40B4-BE49-F238E27FC236}">
                <a16:creationId xmlns:a16="http://schemas.microsoft.com/office/drawing/2014/main" id="{29BFD539-39A1-86ED-E96B-2DCE2FCBE47D}"/>
              </a:ext>
            </a:extLst>
          </p:cNvPr>
          <p:cNvCxnSpPr>
            <a:cxnSpLocks/>
          </p:cNvCxnSpPr>
          <p:nvPr/>
        </p:nvCxnSpPr>
        <p:spPr>
          <a:xfrm>
            <a:off x="2998090" y="4390022"/>
            <a:ext cx="0" cy="383177"/>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DAA1C5C2-D88D-2AF9-9BED-AEB8A4787BD5}"/>
              </a:ext>
            </a:extLst>
          </p:cNvPr>
          <p:cNvSpPr/>
          <p:nvPr/>
        </p:nvSpPr>
        <p:spPr>
          <a:xfrm>
            <a:off x="2238638" y="4830023"/>
            <a:ext cx="1860102" cy="43088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Segoe UI"/>
                <a:ea typeface="メイリオ"/>
                <a:cs typeface="+mn-cs"/>
              </a:rPr>
              <a:t>職場復帰支援プランの策定を支援</a:t>
            </a:r>
          </a:p>
        </p:txBody>
      </p:sp>
      <p:sp>
        <p:nvSpPr>
          <p:cNvPr id="18" name="正方形/長方形 17">
            <a:extLst>
              <a:ext uri="{FF2B5EF4-FFF2-40B4-BE49-F238E27FC236}">
                <a16:creationId xmlns:a16="http://schemas.microsoft.com/office/drawing/2014/main" id="{E7922010-730D-2140-B41B-557C18E01F30}"/>
              </a:ext>
            </a:extLst>
          </p:cNvPr>
          <p:cNvSpPr/>
          <p:nvPr/>
        </p:nvSpPr>
        <p:spPr>
          <a:xfrm>
            <a:off x="4759688" y="1722843"/>
            <a:ext cx="4429332" cy="301621"/>
          </a:xfrm>
          <a:prstGeom prst="rect">
            <a:avLst/>
          </a:prstGeom>
        </p:spPr>
        <p:txBody>
          <a:bodyPr wrap="square" lIns="0" tIns="0" rIns="0" bIns="0">
            <a:spAutoFit/>
          </a:bodyPr>
          <a:lstStyle/>
          <a:p>
            <a:pPr marL="0" marR="0" lvl="0" indent="0" algn="l" defTabSz="591055" rtl="0" eaLnBrk="1" fontAlgn="auto" latinLnBrk="0" hangingPunct="1">
              <a:lnSpc>
                <a:spcPct val="130000"/>
              </a:lnSpc>
              <a:spcBef>
                <a:spcPts val="0"/>
              </a:spcBef>
              <a:spcAft>
                <a:spcPts val="796"/>
              </a:spcAft>
              <a:buClrTx/>
              <a:buSzTx/>
              <a:buFontTx/>
              <a:buNone/>
              <a:tabLst/>
              <a:defRPr/>
            </a:pPr>
            <a:r>
              <a:rPr kumimoji="0" lang="ja-JP" altLang="en-US" sz="1600" b="1" i="0" u="none" strike="noStrike" kern="1200" cap="none" spc="239"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労働者のメンタルヘルス対策をサポート</a:t>
            </a:r>
          </a:p>
        </p:txBody>
      </p:sp>
      <p:sp>
        <p:nvSpPr>
          <p:cNvPr id="19" name="正方形/長方形 18">
            <a:extLst>
              <a:ext uri="{FF2B5EF4-FFF2-40B4-BE49-F238E27FC236}">
                <a16:creationId xmlns:a16="http://schemas.microsoft.com/office/drawing/2014/main" id="{2CE70D33-48A9-D93A-459B-FFE083623DA4}"/>
              </a:ext>
            </a:extLst>
          </p:cNvPr>
          <p:cNvSpPr/>
          <p:nvPr/>
        </p:nvSpPr>
        <p:spPr>
          <a:xfrm>
            <a:off x="4958934" y="4630666"/>
            <a:ext cx="4420923" cy="824072"/>
          </a:xfrm>
          <a:prstGeom prst="rect">
            <a:avLst/>
          </a:prstGeom>
        </p:spPr>
        <p:txBody>
          <a:bodyPr wrap="square" lIns="0" tIns="0" rIns="0" bIns="0">
            <a:spAutoFit/>
          </a:bodyPr>
          <a:lstStyle/>
          <a:p>
            <a:pPr marL="171450" marR="0" lvl="0" indent="-171450" algn="l" defTabSz="457200" rtl="0" eaLnBrk="1" fontAlgn="auto" latinLnBrk="0" hangingPunct="1">
              <a:lnSpc>
                <a:spcPct val="130000"/>
              </a:lnSpc>
              <a:spcBef>
                <a:spcPts val="0"/>
              </a:spcBef>
              <a:spcAft>
                <a:spcPts val="700"/>
              </a:spcAft>
              <a:buClrTx/>
              <a:buSzTx/>
              <a:buFont typeface="Arial" panose="020B0604020202020204" pitchFamily="34" charset="0"/>
              <a:buChar char="•"/>
              <a:tabLst/>
              <a:defRPr/>
            </a:pPr>
            <a:r>
              <a:rPr kumimoji="0" lang="ja-JP" altLang="en-US" sz="1400" b="0" i="0"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外部</a:t>
            </a:r>
            <a:r>
              <a:rPr kumimoji="0" lang="en-US" altLang="ja-JP" sz="1400" b="0" i="0"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EAP</a:t>
            </a:r>
            <a:r>
              <a:rPr kumimoji="0" lang="ja-JP" altLang="en-US" sz="1400" b="0" i="0"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機関が、心理専門家を派遣し、休職者等を対象として、生活リズムの改善からストレス対処法のアドバイスまで、復職に向けた準備に伴走</a:t>
            </a:r>
            <a:endParaRPr kumimoji="0" lang="en-US" altLang="ja-JP" sz="1400" b="0" i="0"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20" name="正方形/長方形 19">
            <a:extLst>
              <a:ext uri="{FF2B5EF4-FFF2-40B4-BE49-F238E27FC236}">
                <a16:creationId xmlns:a16="http://schemas.microsoft.com/office/drawing/2014/main" id="{33388132-6CE1-2A74-E6DD-1E402D6D0E32}"/>
              </a:ext>
            </a:extLst>
          </p:cNvPr>
          <p:cNvSpPr/>
          <p:nvPr/>
        </p:nvSpPr>
        <p:spPr>
          <a:xfrm>
            <a:off x="4778075" y="4253902"/>
            <a:ext cx="2821256" cy="301621"/>
          </a:xfrm>
          <a:prstGeom prst="rect">
            <a:avLst/>
          </a:prstGeom>
        </p:spPr>
        <p:txBody>
          <a:bodyPr wrap="square" lIns="0" tIns="0" rIns="0" bIns="0">
            <a:spAutoFit/>
          </a:bodyPr>
          <a:lstStyle/>
          <a:p>
            <a:pPr marL="0" marR="0" lvl="0" indent="0" algn="l" defTabSz="591055" rtl="0" eaLnBrk="1" fontAlgn="auto" latinLnBrk="0" hangingPunct="1">
              <a:lnSpc>
                <a:spcPct val="130000"/>
              </a:lnSpc>
              <a:spcBef>
                <a:spcPts val="0"/>
              </a:spcBef>
              <a:spcAft>
                <a:spcPts val="796"/>
              </a:spcAft>
              <a:buClrTx/>
              <a:buSzTx/>
              <a:buFontTx/>
              <a:buNone/>
              <a:tabLst/>
              <a:defRPr/>
            </a:pPr>
            <a:r>
              <a:rPr kumimoji="0" lang="ja-JP" altLang="en-US" sz="1600" b="1" i="0" u="none" strike="noStrike" kern="1200" cap="none" spc="239"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休職者の復職支援</a:t>
            </a:r>
          </a:p>
        </p:txBody>
      </p:sp>
      <p:sp>
        <p:nvSpPr>
          <p:cNvPr id="21" name="正方形/長方形 20">
            <a:extLst>
              <a:ext uri="{FF2B5EF4-FFF2-40B4-BE49-F238E27FC236}">
                <a16:creationId xmlns:a16="http://schemas.microsoft.com/office/drawing/2014/main" id="{32B2CA42-B8B9-25C7-87C6-91316102159B}"/>
              </a:ext>
            </a:extLst>
          </p:cNvPr>
          <p:cNvSpPr/>
          <p:nvPr/>
        </p:nvSpPr>
        <p:spPr>
          <a:xfrm>
            <a:off x="4953180" y="1963992"/>
            <a:ext cx="4429330" cy="2123915"/>
          </a:xfrm>
          <a:prstGeom prst="rect">
            <a:avLst/>
          </a:prstGeom>
        </p:spPr>
        <p:txBody>
          <a:bodyPr wrap="square" lIns="0" tIns="0" rIns="0" bIns="0">
            <a:spAutoFit/>
          </a:bodyPr>
          <a:lstStyle/>
          <a:p>
            <a:pPr marL="171450" marR="0" lvl="0" indent="-171450" algn="l" defTabSz="457200" rtl="0" eaLnBrk="1" fontAlgn="auto" latinLnBrk="0" hangingPunct="1">
              <a:lnSpc>
                <a:spcPct val="130000"/>
              </a:lnSpc>
              <a:spcBef>
                <a:spcPts val="0"/>
              </a:spcBef>
              <a:spcAft>
                <a:spcPts val="700"/>
              </a:spcAft>
              <a:buClrTx/>
              <a:buSzTx/>
              <a:buFont typeface="Arial" panose="020B0604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ストレスチェックの実施だけでなく、その先の集団分析、職場環境改善支援を実施</a:t>
            </a:r>
            <a:endParaRPr lang="en-US" altLang="ja-JP" sz="300" dirty="0">
              <a:solidFill>
                <a:prstClr val="black"/>
              </a:solidFill>
              <a:latin typeface="Meiryo" panose="020B0604030504040204" pitchFamily="34" charset="-128"/>
              <a:ea typeface="Meiryo" panose="020B0604030504040204" pitchFamily="34" charset="-128"/>
            </a:endParaRPr>
          </a:p>
          <a:p>
            <a:pPr marL="171450" marR="0" lvl="0" indent="-171450" algn="l" defTabSz="457200" rtl="0" eaLnBrk="1" fontAlgn="auto" latinLnBrk="0" hangingPunct="1">
              <a:lnSpc>
                <a:spcPct val="130000"/>
              </a:lnSpc>
              <a:spcBef>
                <a:spcPts val="0"/>
              </a:spcBef>
              <a:spcAft>
                <a:spcPts val="700"/>
              </a:spcAft>
              <a:buClrTx/>
              <a:buSzTx/>
              <a:buFont typeface="Arial" panose="020B0604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日頃の悩み相談やストレス対処法等の相談を受け付ける窓口を設置。</a:t>
            </a:r>
            <a:r>
              <a:rPr kumimoji="0" lang="en-US" altLang="ja-JP"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24</a:t>
            </a: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時間</a:t>
            </a:r>
            <a:r>
              <a:rPr kumimoji="0" lang="en-US" altLang="ja-JP"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SNS</a:t>
            </a: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等用いて相談可能な健康相談窓口の設置（</a:t>
            </a:r>
            <a:r>
              <a:rPr kumimoji="0" lang="en-US" altLang="ja-JP"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a:t>
            </a: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）等</a:t>
            </a:r>
            <a:endParaRPr kumimoji="0" lang="en-US" altLang="ja-JP"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p>
            <a:pPr marR="0" lvl="0" algn="l" defTabSz="457200" rtl="0" eaLnBrk="1" fontAlgn="auto" latinLnBrk="0" hangingPunct="1">
              <a:lnSpc>
                <a:spcPct val="130000"/>
              </a:lnSpc>
              <a:spcBef>
                <a:spcPts val="0"/>
              </a:spcBef>
              <a:spcAft>
                <a:spcPts val="700"/>
              </a:spcAft>
              <a:buClrTx/>
              <a:buSzTx/>
              <a:tabLst/>
              <a:defRPr/>
            </a:pPr>
            <a:r>
              <a:rPr kumimoji="0" lang="ja-JP" altLang="en-US" sz="105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a:t>
            </a:r>
            <a:r>
              <a:rPr kumimoji="0" lang="en-US" altLang="ja-JP" sz="105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a:t>
            </a:r>
            <a:r>
              <a:rPr kumimoji="0" lang="ja-JP" altLang="en-US" sz="105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）相談窓口を設置しただけでは助成対象とはならず、相談を受けた実績が必要です</a:t>
            </a:r>
            <a:r>
              <a:rPr kumimoji="0" lang="ja-JP" altLang="en-US"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a:t>
            </a:r>
            <a:endParaRPr kumimoji="0" lang="en-US" altLang="ja-JP" sz="14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grpSp>
        <p:nvGrpSpPr>
          <p:cNvPr id="22" name="グループ化 21">
            <a:extLst>
              <a:ext uri="{FF2B5EF4-FFF2-40B4-BE49-F238E27FC236}">
                <a16:creationId xmlns:a16="http://schemas.microsoft.com/office/drawing/2014/main" id="{58DB9592-7004-D315-1C61-CA7F7A2BA495}"/>
              </a:ext>
            </a:extLst>
          </p:cNvPr>
          <p:cNvGrpSpPr>
            <a:grpSpLocks noGrp="1" noUngrp="1" noChangeAspect="1"/>
          </p:cNvGrpSpPr>
          <p:nvPr/>
        </p:nvGrpSpPr>
        <p:grpSpPr>
          <a:xfrm>
            <a:off x="2000672" y="1772816"/>
            <a:ext cx="631894" cy="1139518"/>
            <a:chOff x="2384425" y="3543300"/>
            <a:chExt cx="1554163" cy="2870200"/>
          </a:xfrm>
        </p:grpSpPr>
        <p:pic>
          <p:nvPicPr>
            <p:cNvPr id="23" name="図 22" descr="ピクト_厚生労働省">
              <a:extLst>
                <a:ext uri="{FF2B5EF4-FFF2-40B4-BE49-F238E27FC236}">
                  <a16:creationId xmlns:a16="http://schemas.microsoft.com/office/drawing/2014/main" id="{6157EF24-3627-428A-5CAF-7C91633CBF16}"/>
                </a:ext>
              </a:extLst>
            </p:cNvPr>
            <p:cNvPicPr>
              <a:picLocks noRot="1" noChangeAspect="1" noMove="1" noResize="1"/>
            </p:cNvPicPr>
            <p:nvPr isPhoto="1"/>
          </p:nvPicPr>
          <p:blipFill>
            <a:blip r:embed="rId7" cstate="print">
              <a:lum/>
              <a:extLst>
                <a:ext uri="{28A0092B-C50C-407E-A947-70E740481C1C}">
                  <a14:useLocalDpi xmlns:a14="http://schemas.microsoft.com/office/drawing/2010/main" val="0"/>
                </a:ext>
              </a:extLst>
            </a:blip>
            <a:stretch>
              <a:fillRect/>
            </a:stretch>
          </p:blipFill>
          <p:spPr>
            <a:xfrm>
              <a:off x="2384425" y="3543300"/>
              <a:ext cx="1554163" cy="2514600"/>
            </a:xfrm>
            <a:prstGeom prst="rect">
              <a:avLst/>
            </a:prstGeom>
          </p:spPr>
        </p:pic>
        <p:sp>
          <p:nvSpPr>
            <p:cNvPr id="24" name="正方形/長方形 23">
              <a:extLst>
                <a:ext uri="{FF2B5EF4-FFF2-40B4-BE49-F238E27FC236}">
                  <a16:creationId xmlns:a16="http://schemas.microsoft.com/office/drawing/2014/main" id="{3FFAD760-36EA-D1A2-9BAB-F78AAA2FB35E}"/>
                </a:ext>
              </a:extLst>
            </p:cNvPr>
            <p:cNvSpPr/>
            <p:nvPr/>
          </p:nvSpPr>
          <p:spPr>
            <a:xfrm>
              <a:off x="2384425" y="6070600"/>
              <a:ext cx="1554163" cy="342900"/>
            </a:xfrm>
            <a:prstGeom prst="rect">
              <a:avLst/>
            </a:prstGeom>
            <a:noFill/>
            <a:ln>
              <a:noFill/>
            </a:ln>
          </p:spPr>
          <p:txBody>
            <a:bodyPr anchor="ctr">
              <a:normAutofit fontScale="25000" lnSpcReduction="20000"/>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dirty="0">
                <a:ln>
                  <a:noFill/>
                </a:ln>
                <a:solidFill>
                  <a:srgbClr val="000000"/>
                </a:solidFill>
                <a:effectLst/>
                <a:uLnTx/>
                <a:uFillTx/>
                <a:latin typeface="Segoe UI"/>
                <a:ea typeface="メイリオ"/>
                <a:cs typeface="+mn-cs"/>
              </a:endParaRPr>
            </a:p>
          </p:txBody>
        </p:sp>
      </p:grpSp>
      <p:cxnSp>
        <p:nvCxnSpPr>
          <p:cNvPr id="25" name="直線矢印コネクタ 24">
            <a:extLst>
              <a:ext uri="{FF2B5EF4-FFF2-40B4-BE49-F238E27FC236}">
                <a16:creationId xmlns:a16="http://schemas.microsoft.com/office/drawing/2014/main" id="{B6A6CDB0-06DB-51B9-10CA-306EC529A2CA}"/>
              </a:ext>
            </a:extLst>
          </p:cNvPr>
          <p:cNvCxnSpPr>
            <a:cxnSpLocks/>
          </p:cNvCxnSpPr>
          <p:nvPr/>
        </p:nvCxnSpPr>
        <p:spPr>
          <a:xfrm>
            <a:off x="2404845" y="2872950"/>
            <a:ext cx="0" cy="355223"/>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81660178-2DC6-2E67-F6F9-77BD45F0527E}"/>
              </a:ext>
            </a:extLst>
          </p:cNvPr>
          <p:cNvCxnSpPr>
            <a:cxnSpLocks/>
          </p:cNvCxnSpPr>
          <p:nvPr/>
        </p:nvCxnSpPr>
        <p:spPr>
          <a:xfrm>
            <a:off x="2188821" y="2823727"/>
            <a:ext cx="0" cy="404446"/>
          </a:xfrm>
          <a:prstGeom prst="straightConnector1">
            <a:avLst/>
          </a:prstGeom>
          <a:ln w="19050">
            <a:solidFill>
              <a:srgbClr val="0E2B61"/>
            </a:solidFill>
            <a:headEnd type="arrow"/>
            <a:tailEnd type="none"/>
          </a:ln>
        </p:spPr>
        <p:style>
          <a:lnRef idx="1">
            <a:schemeClr val="accent1"/>
          </a:lnRef>
          <a:fillRef idx="0">
            <a:schemeClr val="accent1"/>
          </a:fillRef>
          <a:effectRef idx="0">
            <a:schemeClr val="accent1"/>
          </a:effectRef>
          <a:fontRef idx="minor">
            <a:schemeClr val="tx1"/>
          </a:fontRef>
        </p:style>
      </p:cxnSp>
      <p:pic>
        <p:nvPicPr>
          <p:cNvPr id="27" name="グラフィックス 26" descr="男性の集団 単色塗りつぶし">
            <a:extLst>
              <a:ext uri="{FF2B5EF4-FFF2-40B4-BE49-F238E27FC236}">
                <a16:creationId xmlns:a16="http://schemas.microsoft.com/office/drawing/2014/main" id="{908DDE60-C897-AC13-3CD6-46D9B242B51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6272" y="3220532"/>
            <a:ext cx="914400" cy="914400"/>
          </a:xfrm>
          <a:prstGeom prst="rect">
            <a:avLst/>
          </a:prstGeom>
        </p:spPr>
      </p:pic>
      <p:sp>
        <p:nvSpPr>
          <p:cNvPr id="29" name="角丸四角形 22">
            <a:extLst>
              <a:ext uri="{FF2B5EF4-FFF2-40B4-BE49-F238E27FC236}">
                <a16:creationId xmlns:a16="http://schemas.microsoft.com/office/drawing/2014/main" id="{9B1B72F0-7498-5178-FD73-FED510474EEB}"/>
              </a:ext>
            </a:extLst>
          </p:cNvPr>
          <p:cNvSpPr/>
          <p:nvPr/>
        </p:nvSpPr>
        <p:spPr>
          <a:xfrm>
            <a:off x="472063" y="6276281"/>
            <a:ext cx="792000" cy="216000"/>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労働者</a:t>
            </a:r>
          </a:p>
        </p:txBody>
      </p:sp>
      <p:grpSp>
        <p:nvGrpSpPr>
          <p:cNvPr id="31" name="グループ化 30">
            <a:extLst>
              <a:ext uri="{FF2B5EF4-FFF2-40B4-BE49-F238E27FC236}">
                <a16:creationId xmlns:a16="http://schemas.microsoft.com/office/drawing/2014/main" id="{310C82CA-4C2E-024A-59CF-977B4085E885}"/>
              </a:ext>
            </a:extLst>
          </p:cNvPr>
          <p:cNvGrpSpPr/>
          <p:nvPr/>
        </p:nvGrpSpPr>
        <p:grpSpPr>
          <a:xfrm>
            <a:off x="-8957" y="0"/>
            <a:ext cx="9916510" cy="455357"/>
            <a:chOff x="-8957" y="-27384"/>
            <a:chExt cx="9916510" cy="476672"/>
          </a:xfrm>
        </p:grpSpPr>
        <p:sp>
          <p:nvSpPr>
            <p:cNvPr id="32" name="テキスト プレースホルダー 6">
              <a:extLst>
                <a:ext uri="{FF2B5EF4-FFF2-40B4-BE49-F238E27FC236}">
                  <a16:creationId xmlns:a16="http://schemas.microsoft.com/office/drawing/2014/main" id="{BF823D77-02CC-A882-2601-F9FB1659EA72}"/>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33" name="テキスト プレースホルダー 6">
              <a:extLst>
                <a:ext uri="{FF2B5EF4-FFF2-40B4-BE49-F238E27FC236}">
                  <a16:creationId xmlns:a16="http://schemas.microsoft.com/office/drawing/2014/main" id="{85AEF131-E70A-5427-AE83-A84831A0BECE}"/>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5" name="テキスト ボックス 34">
            <a:extLst>
              <a:ext uri="{FF2B5EF4-FFF2-40B4-BE49-F238E27FC236}">
                <a16:creationId xmlns:a16="http://schemas.microsoft.com/office/drawing/2014/main" id="{2E490C26-6738-CA05-0227-C32E27413F76}"/>
              </a:ext>
            </a:extLst>
          </p:cNvPr>
          <p:cNvSpPr txBox="1"/>
          <p:nvPr/>
        </p:nvSpPr>
        <p:spPr>
          <a:xfrm>
            <a:off x="21672" y="62700"/>
            <a:ext cx="9179800" cy="400110"/>
          </a:xfrm>
          <a:prstGeom prst="rect">
            <a:avLst/>
          </a:prstGeom>
          <a:noFill/>
        </p:spPr>
        <p:txBody>
          <a:bodyPr wrap="square">
            <a:spAutoFit/>
          </a:bodyPr>
          <a:lstStyle/>
          <a:p>
            <a:r>
              <a:rPr lang="ja-JP" altLang="en-US" sz="2000" b="1" dirty="0">
                <a:solidFill>
                  <a:schemeClr val="bg1"/>
                </a:solidFill>
                <a:latin typeface="+mj-ea"/>
                <a:ea typeface="+mj-ea"/>
              </a:rPr>
              <a:t>活用事例３：外部</a:t>
            </a:r>
            <a:r>
              <a:rPr lang="en-US" altLang="ja-JP" sz="2000" b="1" dirty="0">
                <a:solidFill>
                  <a:schemeClr val="bg1"/>
                </a:solidFill>
                <a:latin typeface="+mj-ea"/>
                <a:ea typeface="+mj-ea"/>
              </a:rPr>
              <a:t>EAP</a:t>
            </a:r>
            <a:r>
              <a:rPr lang="ja-JP" altLang="en-US" sz="2000" b="1" dirty="0">
                <a:solidFill>
                  <a:schemeClr val="bg1"/>
                </a:solidFill>
                <a:latin typeface="+mj-ea"/>
                <a:ea typeface="+mj-ea"/>
              </a:rPr>
              <a:t>機関を通してメンタルヘルス対策を行う場合</a:t>
            </a:r>
          </a:p>
        </p:txBody>
      </p:sp>
      <p:sp>
        <p:nvSpPr>
          <p:cNvPr id="10" name="角丸四角形 22">
            <a:extLst>
              <a:ext uri="{FF2B5EF4-FFF2-40B4-BE49-F238E27FC236}">
                <a16:creationId xmlns:a16="http://schemas.microsoft.com/office/drawing/2014/main" id="{63E20F3F-8D91-A86A-85D2-E59975547D90}"/>
              </a:ext>
            </a:extLst>
          </p:cNvPr>
          <p:cNvSpPr/>
          <p:nvPr/>
        </p:nvSpPr>
        <p:spPr>
          <a:xfrm>
            <a:off x="2186429" y="3398940"/>
            <a:ext cx="1652644" cy="448119"/>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0"/>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産業保健サービス提供会社</a:t>
            </a:r>
            <a:endParaRPr kumimoji="0" lang="en-US" altLang="ja-JP"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endParaRPr>
          </a:p>
        </p:txBody>
      </p:sp>
      <p:sp>
        <p:nvSpPr>
          <p:cNvPr id="28" name="正方形/長方形 27">
            <a:extLst>
              <a:ext uri="{FF2B5EF4-FFF2-40B4-BE49-F238E27FC236}">
                <a16:creationId xmlns:a16="http://schemas.microsoft.com/office/drawing/2014/main" id="{F8024BDC-6185-0E5F-6C51-2AF71053197A}"/>
              </a:ext>
            </a:extLst>
          </p:cNvPr>
          <p:cNvSpPr/>
          <p:nvPr/>
        </p:nvSpPr>
        <p:spPr>
          <a:xfrm>
            <a:off x="1846244" y="3875888"/>
            <a:ext cx="2185214" cy="25391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a:ln>
                  <a:noFill/>
                </a:ln>
                <a:solidFill>
                  <a:schemeClr val="tx2">
                    <a:lumMod val="75000"/>
                  </a:schemeClr>
                </a:solidFill>
                <a:effectLst/>
                <a:uLnTx/>
                <a:uFillTx/>
                <a:latin typeface="Segoe UI"/>
                <a:ea typeface="メイリオ"/>
                <a:cs typeface="+mn-cs"/>
              </a:rPr>
              <a:t>（外部</a:t>
            </a:r>
            <a:r>
              <a:rPr kumimoji="0" lang="en-US" altLang="ja-JP" sz="1050" b="1" i="0" u="none" strike="noStrike" kern="1200" cap="none" spc="0" normalizeH="0" baseline="0" noProof="0" dirty="0">
                <a:ln>
                  <a:noFill/>
                </a:ln>
                <a:solidFill>
                  <a:schemeClr val="tx2">
                    <a:lumMod val="75000"/>
                  </a:schemeClr>
                </a:solidFill>
                <a:effectLst/>
                <a:uLnTx/>
                <a:uFillTx/>
                <a:latin typeface="Segoe UI"/>
                <a:ea typeface="メイリオ"/>
                <a:cs typeface="+mn-cs"/>
              </a:rPr>
              <a:t>EAP</a:t>
            </a:r>
            <a:r>
              <a:rPr kumimoji="0" lang="ja-JP" altLang="en-US" sz="1050" b="1" i="0" u="none" strike="noStrike" kern="1200" cap="none" spc="0" normalizeH="0" baseline="0" noProof="0" dirty="0">
                <a:ln>
                  <a:noFill/>
                </a:ln>
                <a:solidFill>
                  <a:schemeClr val="tx2">
                    <a:lumMod val="75000"/>
                  </a:schemeClr>
                </a:solidFill>
                <a:effectLst/>
                <a:uLnTx/>
                <a:uFillTx/>
                <a:latin typeface="Segoe UI"/>
                <a:ea typeface="メイリオ"/>
                <a:cs typeface="+mn-cs"/>
              </a:rPr>
              <a:t>機関、健診機関など）</a:t>
            </a:r>
          </a:p>
        </p:txBody>
      </p:sp>
    </p:spTree>
    <p:extLst>
      <p:ext uri="{BB962C8B-B14F-4D97-AF65-F5344CB8AC3E}">
        <p14:creationId xmlns:p14="http://schemas.microsoft.com/office/powerpoint/2010/main" val="103816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12">
            <a:extLst>
              <a:ext uri="{FF2B5EF4-FFF2-40B4-BE49-F238E27FC236}">
                <a16:creationId xmlns:a16="http://schemas.microsoft.com/office/drawing/2014/main" id="{E6254ECC-41AD-7D39-B71D-FA58F89F5621}"/>
              </a:ext>
            </a:extLst>
          </p:cNvPr>
          <p:cNvGraphicFramePr>
            <a:graphicFrameLocks noGrp="1"/>
          </p:cNvGraphicFramePr>
          <p:nvPr>
            <p:extLst>
              <p:ext uri="{D42A27DB-BD31-4B8C-83A1-F6EECF244321}">
                <p14:modId xmlns:p14="http://schemas.microsoft.com/office/powerpoint/2010/main" val="1277029228"/>
              </p:ext>
            </p:extLst>
          </p:nvPr>
        </p:nvGraphicFramePr>
        <p:xfrm>
          <a:off x="128464" y="660534"/>
          <a:ext cx="9543984" cy="1918840"/>
        </p:xfrm>
        <a:graphic>
          <a:graphicData uri="http://schemas.openxmlformats.org/drawingml/2006/table">
            <a:tbl>
              <a:tblPr firstRow="1" bandRow="1">
                <a:tableStyleId>{5940675A-B579-460E-94D1-54222C63F5DA}</a:tableStyleId>
              </a:tblPr>
              <a:tblGrid>
                <a:gridCol w="795332">
                  <a:extLst>
                    <a:ext uri="{9D8B030D-6E8A-4147-A177-3AD203B41FA5}">
                      <a16:colId xmlns:a16="http://schemas.microsoft.com/office/drawing/2014/main" val="3467860149"/>
                    </a:ext>
                  </a:extLst>
                </a:gridCol>
                <a:gridCol w="795332">
                  <a:extLst>
                    <a:ext uri="{9D8B030D-6E8A-4147-A177-3AD203B41FA5}">
                      <a16:colId xmlns:a16="http://schemas.microsoft.com/office/drawing/2014/main" val="823772180"/>
                    </a:ext>
                  </a:extLst>
                </a:gridCol>
                <a:gridCol w="795332">
                  <a:extLst>
                    <a:ext uri="{9D8B030D-6E8A-4147-A177-3AD203B41FA5}">
                      <a16:colId xmlns:a16="http://schemas.microsoft.com/office/drawing/2014/main" val="1809702399"/>
                    </a:ext>
                  </a:extLst>
                </a:gridCol>
                <a:gridCol w="795332">
                  <a:extLst>
                    <a:ext uri="{9D8B030D-6E8A-4147-A177-3AD203B41FA5}">
                      <a16:colId xmlns:a16="http://schemas.microsoft.com/office/drawing/2014/main" val="2635486129"/>
                    </a:ext>
                  </a:extLst>
                </a:gridCol>
                <a:gridCol w="795332">
                  <a:extLst>
                    <a:ext uri="{9D8B030D-6E8A-4147-A177-3AD203B41FA5}">
                      <a16:colId xmlns:a16="http://schemas.microsoft.com/office/drawing/2014/main" val="4264772007"/>
                    </a:ext>
                  </a:extLst>
                </a:gridCol>
                <a:gridCol w="795332">
                  <a:extLst>
                    <a:ext uri="{9D8B030D-6E8A-4147-A177-3AD203B41FA5}">
                      <a16:colId xmlns:a16="http://schemas.microsoft.com/office/drawing/2014/main" val="935423591"/>
                    </a:ext>
                  </a:extLst>
                </a:gridCol>
                <a:gridCol w="795332">
                  <a:extLst>
                    <a:ext uri="{9D8B030D-6E8A-4147-A177-3AD203B41FA5}">
                      <a16:colId xmlns:a16="http://schemas.microsoft.com/office/drawing/2014/main" val="1070117462"/>
                    </a:ext>
                  </a:extLst>
                </a:gridCol>
                <a:gridCol w="795332">
                  <a:extLst>
                    <a:ext uri="{9D8B030D-6E8A-4147-A177-3AD203B41FA5}">
                      <a16:colId xmlns:a16="http://schemas.microsoft.com/office/drawing/2014/main" val="592617831"/>
                    </a:ext>
                  </a:extLst>
                </a:gridCol>
                <a:gridCol w="795332">
                  <a:extLst>
                    <a:ext uri="{9D8B030D-6E8A-4147-A177-3AD203B41FA5}">
                      <a16:colId xmlns:a16="http://schemas.microsoft.com/office/drawing/2014/main" val="221849705"/>
                    </a:ext>
                  </a:extLst>
                </a:gridCol>
                <a:gridCol w="795332">
                  <a:extLst>
                    <a:ext uri="{9D8B030D-6E8A-4147-A177-3AD203B41FA5}">
                      <a16:colId xmlns:a16="http://schemas.microsoft.com/office/drawing/2014/main" val="2160708469"/>
                    </a:ext>
                  </a:extLst>
                </a:gridCol>
                <a:gridCol w="795332">
                  <a:extLst>
                    <a:ext uri="{9D8B030D-6E8A-4147-A177-3AD203B41FA5}">
                      <a16:colId xmlns:a16="http://schemas.microsoft.com/office/drawing/2014/main" val="3264809658"/>
                    </a:ext>
                  </a:extLst>
                </a:gridCol>
                <a:gridCol w="795332">
                  <a:extLst>
                    <a:ext uri="{9D8B030D-6E8A-4147-A177-3AD203B41FA5}">
                      <a16:colId xmlns:a16="http://schemas.microsoft.com/office/drawing/2014/main" val="1094818608"/>
                    </a:ext>
                  </a:extLst>
                </a:gridCol>
              </a:tblGrid>
              <a:tr h="370840">
                <a:tc>
                  <a:txBody>
                    <a:bodyPr/>
                    <a:lstStyle/>
                    <a:p>
                      <a:pPr algn="ctr"/>
                      <a:r>
                        <a:rPr kumimoji="1" lang="ja-JP" altLang="en-US" sz="1400" dirty="0"/>
                        <a:t>４月</a:t>
                      </a:r>
                    </a:p>
                  </a:txBody>
                  <a:tcPr anchor="ctr">
                    <a:solidFill>
                      <a:srgbClr val="FEDFE1"/>
                    </a:solidFill>
                  </a:tcPr>
                </a:tc>
                <a:tc>
                  <a:txBody>
                    <a:bodyPr/>
                    <a:lstStyle/>
                    <a:p>
                      <a:pPr algn="ctr"/>
                      <a:r>
                        <a:rPr kumimoji="1" lang="ja-JP" altLang="en-US" sz="1400" dirty="0"/>
                        <a:t>５月</a:t>
                      </a:r>
                    </a:p>
                  </a:txBody>
                  <a:tcPr anchor="ctr">
                    <a:solidFill>
                      <a:srgbClr val="FEDFE1"/>
                    </a:solidFill>
                  </a:tcPr>
                </a:tc>
                <a:tc>
                  <a:txBody>
                    <a:bodyPr/>
                    <a:lstStyle/>
                    <a:p>
                      <a:pPr algn="ctr"/>
                      <a:r>
                        <a:rPr kumimoji="1" lang="ja-JP" altLang="en-US" sz="1400" dirty="0"/>
                        <a:t>６月</a:t>
                      </a:r>
                    </a:p>
                  </a:txBody>
                  <a:tcPr anchor="ctr">
                    <a:solidFill>
                      <a:srgbClr val="FEDFE1"/>
                    </a:solidFill>
                  </a:tcPr>
                </a:tc>
                <a:tc>
                  <a:txBody>
                    <a:bodyPr/>
                    <a:lstStyle/>
                    <a:p>
                      <a:pPr algn="ctr"/>
                      <a:r>
                        <a:rPr kumimoji="1" lang="ja-JP" altLang="en-US" sz="1400" dirty="0"/>
                        <a:t>７月</a:t>
                      </a:r>
                    </a:p>
                  </a:txBody>
                  <a:tcPr anchor="ctr">
                    <a:solidFill>
                      <a:srgbClr val="FEDFE1"/>
                    </a:solidFill>
                  </a:tcPr>
                </a:tc>
                <a:tc>
                  <a:txBody>
                    <a:bodyPr/>
                    <a:lstStyle/>
                    <a:p>
                      <a:pPr algn="ctr"/>
                      <a:r>
                        <a:rPr kumimoji="1" lang="ja-JP" altLang="en-US" sz="1400" dirty="0"/>
                        <a:t>８月</a:t>
                      </a:r>
                    </a:p>
                  </a:txBody>
                  <a:tcPr anchor="ctr">
                    <a:solidFill>
                      <a:srgbClr val="FEDFE1"/>
                    </a:solidFill>
                  </a:tcPr>
                </a:tc>
                <a:tc>
                  <a:txBody>
                    <a:bodyPr/>
                    <a:lstStyle/>
                    <a:p>
                      <a:pPr algn="ctr"/>
                      <a:r>
                        <a:rPr kumimoji="1" lang="ja-JP" altLang="en-US" sz="1400" dirty="0"/>
                        <a:t>９月</a:t>
                      </a:r>
                    </a:p>
                  </a:txBody>
                  <a:tcPr anchor="ctr">
                    <a:solidFill>
                      <a:srgbClr val="FEDFE1"/>
                    </a:solidFill>
                  </a:tcPr>
                </a:tc>
                <a:tc>
                  <a:txBody>
                    <a:bodyPr/>
                    <a:lstStyle/>
                    <a:p>
                      <a:pPr algn="ctr"/>
                      <a:r>
                        <a:rPr kumimoji="1" lang="en-US" altLang="ja-JP" sz="1400" dirty="0"/>
                        <a:t>10</a:t>
                      </a:r>
                      <a:r>
                        <a:rPr kumimoji="1" lang="ja-JP" altLang="en-US" sz="1400" dirty="0"/>
                        <a:t>月</a:t>
                      </a:r>
                    </a:p>
                  </a:txBody>
                  <a:tcPr anchor="ctr">
                    <a:solidFill>
                      <a:srgbClr val="FEDFE1"/>
                    </a:solidFill>
                  </a:tcPr>
                </a:tc>
                <a:tc>
                  <a:txBody>
                    <a:bodyPr/>
                    <a:lstStyle/>
                    <a:p>
                      <a:pPr algn="ctr"/>
                      <a:r>
                        <a:rPr kumimoji="1" lang="en-US" altLang="ja-JP" sz="1400" dirty="0"/>
                        <a:t>11</a:t>
                      </a:r>
                      <a:r>
                        <a:rPr kumimoji="1" lang="ja-JP" altLang="en-US" sz="1400" dirty="0"/>
                        <a:t>月</a:t>
                      </a:r>
                    </a:p>
                  </a:txBody>
                  <a:tcPr anchor="ctr">
                    <a:solidFill>
                      <a:srgbClr val="FEDFE1"/>
                    </a:solidFill>
                  </a:tcPr>
                </a:tc>
                <a:tc>
                  <a:txBody>
                    <a:bodyPr/>
                    <a:lstStyle/>
                    <a:p>
                      <a:pPr algn="ctr"/>
                      <a:r>
                        <a:rPr kumimoji="1" lang="en-US" altLang="ja-JP" sz="1400" dirty="0"/>
                        <a:t>12</a:t>
                      </a:r>
                      <a:r>
                        <a:rPr kumimoji="1" lang="ja-JP" altLang="en-US" sz="1400" dirty="0"/>
                        <a:t>月</a:t>
                      </a:r>
                    </a:p>
                  </a:txBody>
                  <a:tcPr anchor="ctr">
                    <a:solidFill>
                      <a:srgbClr val="FEDFE1"/>
                    </a:solidFill>
                  </a:tcPr>
                </a:tc>
                <a:tc>
                  <a:txBody>
                    <a:bodyPr/>
                    <a:lstStyle/>
                    <a:p>
                      <a:pPr algn="ctr"/>
                      <a:r>
                        <a:rPr kumimoji="1" lang="ja-JP" altLang="en-US" sz="1400" dirty="0"/>
                        <a:t>１月</a:t>
                      </a:r>
                    </a:p>
                  </a:txBody>
                  <a:tcPr anchor="ctr">
                    <a:solidFill>
                      <a:srgbClr val="FEDFE1"/>
                    </a:solidFill>
                  </a:tcPr>
                </a:tc>
                <a:tc>
                  <a:txBody>
                    <a:bodyPr/>
                    <a:lstStyle/>
                    <a:p>
                      <a:pPr algn="ctr"/>
                      <a:r>
                        <a:rPr kumimoji="1" lang="ja-JP" altLang="en-US" sz="1400" dirty="0"/>
                        <a:t>２月</a:t>
                      </a:r>
                    </a:p>
                  </a:txBody>
                  <a:tcPr anchor="ctr">
                    <a:solidFill>
                      <a:srgbClr val="FEDFE1"/>
                    </a:solidFill>
                  </a:tcPr>
                </a:tc>
                <a:tc>
                  <a:txBody>
                    <a:bodyPr/>
                    <a:lstStyle/>
                    <a:p>
                      <a:pPr algn="ctr"/>
                      <a:r>
                        <a:rPr kumimoji="1" lang="ja-JP" altLang="en-US" sz="1400" dirty="0"/>
                        <a:t>３月</a:t>
                      </a:r>
                    </a:p>
                  </a:txBody>
                  <a:tcPr anchor="ctr">
                    <a:solidFill>
                      <a:srgbClr val="FEDFE1"/>
                    </a:solidFill>
                  </a:tcPr>
                </a:tc>
                <a:extLst>
                  <a:ext uri="{0D108BD9-81ED-4DB2-BD59-A6C34878D82A}">
                    <a16:rowId xmlns:a16="http://schemas.microsoft.com/office/drawing/2014/main" val="1821844742"/>
                  </a:ext>
                </a:extLst>
              </a:tr>
              <a:tr h="1548000">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extLst>
                  <a:ext uri="{0D108BD9-81ED-4DB2-BD59-A6C34878D82A}">
                    <a16:rowId xmlns:a16="http://schemas.microsoft.com/office/drawing/2014/main" val="137001400"/>
                  </a:ext>
                </a:extLst>
              </a:tr>
            </a:tbl>
          </a:graphicData>
        </a:graphic>
      </p:graphicFrame>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具体的な申請期間と、助成対象期間</a:t>
            </a:r>
          </a:p>
        </p:txBody>
      </p:sp>
      <p:sp>
        <p:nvSpPr>
          <p:cNvPr id="9" name="角丸四角形 48">
            <a:extLst>
              <a:ext uri="{FF2B5EF4-FFF2-40B4-BE49-F238E27FC236}">
                <a16:creationId xmlns:a16="http://schemas.microsoft.com/office/drawing/2014/main" id="{08DBED39-E1F9-A33E-2F88-CD6B355E373B}"/>
              </a:ext>
            </a:extLst>
          </p:cNvPr>
          <p:cNvSpPr/>
          <p:nvPr/>
        </p:nvSpPr>
        <p:spPr>
          <a:xfrm>
            <a:off x="56455" y="2924944"/>
            <a:ext cx="8492129" cy="292431"/>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例１　交付決定後に、助成対象期間の最終日まで契約する場合（２次募集で交付申請）</a:t>
            </a:r>
          </a:p>
        </p:txBody>
      </p:sp>
      <p:graphicFrame>
        <p:nvGraphicFramePr>
          <p:cNvPr id="12" name="表 12">
            <a:extLst>
              <a:ext uri="{FF2B5EF4-FFF2-40B4-BE49-F238E27FC236}">
                <a16:creationId xmlns:a16="http://schemas.microsoft.com/office/drawing/2014/main" id="{A092BF53-860C-ECB2-92C5-4F208BDD0610}"/>
              </a:ext>
            </a:extLst>
          </p:cNvPr>
          <p:cNvGraphicFramePr>
            <a:graphicFrameLocks noGrp="1"/>
          </p:cNvGraphicFramePr>
          <p:nvPr>
            <p:extLst>
              <p:ext uri="{D42A27DB-BD31-4B8C-83A1-F6EECF244321}">
                <p14:modId xmlns:p14="http://schemas.microsoft.com/office/powerpoint/2010/main" val="4174554823"/>
              </p:ext>
            </p:extLst>
          </p:nvPr>
        </p:nvGraphicFramePr>
        <p:xfrm>
          <a:off x="128464" y="3254921"/>
          <a:ext cx="9543984" cy="1465947"/>
        </p:xfrm>
        <a:graphic>
          <a:graphicData uri="http://schemas.openxmlformats.org/drawingml/2006/table">
            <a:tbl>
              <a:tblPr firstRow="1" bandRow="1">
                <a:tableStyleId>{5940675A-B579-460E-94D1-54222C63F5DA}</a:tableStyleId>
              </a:tblPr>
              <a:tblGrid>
                <a:gridCol w="795332">
                  <a:extLst>
                    <a:ext uri="{9D8B030D-6E8A-4147-A177-3AD203B41FA5}">
                      <a16:colId xmlns:a16="http://schemas.microsoft.com/office/drawing/2014/main" val="3467860149"/>
                    </a:ext>
                  </a:extLst>
                </a:gridCol>
                <a:gridCol w="795332">
                  <a:extLst>
                    <a:ext uri="{9D8B030D-6E8A-4147-A177-3AD203B41FA5}">
                      <a16:colId xmlns:a16="http://schemas.microsoft.com/office/drawing/2014/main" val="823772180"/>
                    </a:ext>
                  </a:extLst>
                </a:gridCol>
                <a:gridCol w="795332">
                  <a:extLst>
                    <a:ext uri="{9D8B030D-6E8A-4147-A177-3AD203B41FA5}">
                      <a16:colId xmlns:a16="http://schemas.microsoft.com/office/drawing/2014/main" val="1809702399"/>
                    </a:ext>
                  </a:extLst>
                </a:gridCol>
                <a:gridCol w="795332">
                  <a:extLst>
                    <a:ext uri="{9D8B030D-6E8A-4147-A177-3AD203B41FA5}">
                      <a16:colId xmlns:a16="http://schemas.microsoft.com/office/drawing/2014/main" val="2635486129"/>
                    </a:ext>
                  </a:extLst>
                </a:gridCol>
                <a:gridCol w="795332">
                  <a:extLst>
                    <a:ext uri="{9D8B030D-6E8A-4147-A177-3AD203B41FA5}">
                      <a16:colId xmlns:a16="http://schemas.microsoft.com/office/drawing/2014/main" val="4264772007"/>
                    </a:ext>
                  </a:extLst>
                </a:gridCol>
                <a:gridCol w="795332">
                  <a:extLst>
                    <a:ext uri="{9D8B030D-6E8A-4147-A177-3AD203B41FA5}">
                      <a16:colId xmlns:a16="http://schemas.microsoft.com/office/drawing/2014/main" val="935423591"/>
                    </a:ext>
                  </a:extLst>
                </a:gridCol>
                <a:gridCol w="795332">
                  <a:extLst>
                    <a:ext uri="{9D8B030D-6E8A-4147-A177-3AD203B41FA5}">
                      <a16:colId xmlns:a16="http://schemas.microsoft.com/office/drawing/2014/main" val="1070117462"/>
                    </a:ext>
                  </a:extLst>
                </a:gridCol>
                <a:gridCol w="795332">
                  <a:extLst>
                    <a:ext uri="{9D8B030D-6E8A-4147-A177-3AD203B41FA5}">
                      <a16:colId xmlns:a16="http://schemas.microsoft.com/office/drawing/2014/main" val="592617831"/>
                    </a:ext>
                  </a:extLst>
                </a:gridCol>
                <a:gridCol w="795332">
                  <a:extLst>
                    <a:ext uri="{9D8B030D-6E8A-4147-A177-3AD203B41FA5}">
                      <a16:colId xmlns:a16="http://schemas.microsoft.com/office/drawing/2014/main" val="221849705"/>
                    </a:ext>
                  </a:extLst>
                </a:gridCol>
                <a:gridCol w="795332">
                  <a:extLst>
                    <a:ext uri="{9D8B030D-6E8A-4147-A177-3AD203B41FA5}">
                      <a16:colId xmlns:a16="http://schemas.microsoft.com/office/drawing/2014/main" val="2160708469"/>
                    </a:ext>
                  </a:extLst>
                </a:gridCol>
                <a:gridCol w="795332">
                  <a:extLst>
                    <a:ext uri="{9D8B030D-6E8A-4147-A177-3AD203B41FA5}">
                      <a16:colId xmlns:a16="http://schemas.microsoft.com/office/drawing/2014/main" val="3264809658"/>
                    </a:ext>
                  </a:extLst>
                </a:gridCol>
                <a:gridCol w="795332">
                  <a:extLst>
                    <a:ext uri="{9D8B030D-6E8A-4147-A177-3AD203B41FA5}">
                      <a16:colId xmlns:a16="http://schemas.microsoft.com/office/drawing/2014/main" val="1094818608"/>
                    </a:ext>
                  </a:extLst>
                </a:gridCol>
              </a:tblGrid>
              <a:tr h="529947">
                <a:tc>
                  <a:txBody>
                    <a:bodyPr/>
                    <a:lstStyle/>
                    <a:p>
                      <a:pPr algn="ctr"/>
                      <a:r>
                        <a:rPr kumimoji="1" lang="ja-JP" altLang="en-US" sz="1400" dirty="0"/>
                        <a:t>４月</a:t>
                      </a:r>
                    </a:p>
                  </a:txBody>
                  <a:tcPr anchor="ctr">
                    <a:solidFill>
                      <a:schemeClr val="accent6"/>
                    </a:solidFill>
                  </a:tcPr>
                </a:tc>
                <a:tc>
                  <a:txBody>
                    <a:bodyPr/>
                    <a:lstStyle/>
                    <a:p>
                      <a:pPr algn="ctr"/>
                      <a:r>
                        <a:rPr kumimoji="1" lang="ja-JP" altLang="en-US" sz="1400" dirty="0"/>
                        <a:t>５月</a:t>
                      </a:r>
                    </a:p>
                  </a:txBody>
                  <a:tcPr anchor="ctr">
                    <a:solidFill>
                      <a:schemeClr val="accent6"/>
                    </a:solidFill>
                  </a:tcPr>
                </a:tc>
                <a:tc>
                  <a:txBody>
                    <a:bodyPr/>
                    <a:lstStyle/>
                    <a:p>
                      <a:pPr algn="ctr"/>
                      <a:r>
                        <a:rPr kumimoji="1" lang="ja-JP" altLang="en-US" sz="1400" dirty="0"/>
                        <a:t>６月</a:t>
                      </a:r>
                    </a:p>
                  </a:txBody>
                  <a:tcPr anchor="ctr">
                    <a:solidFill>
                      <a:schemeClr val="accent6"/>
                    </a:solidFill>
                  </a:tcPr>
                </a:tc>
                <a:tc>
                  <a:txBody>
                    <a:bodyPr/>
                    <a:lstStyle/>
                    <a:p>
                      <a:pPr algn="ctr"/>
                      <a:r>
                        <a:rPr kumimoji="1" lang="ja-JP" altLang="en-US" sz="1400" dirty="0"/>
                        <a:t>７月</a:t>
                      </a:r>
                    </a:p>
                  </a:txBody>
                  <a:tcPr anchor="ctr">
                    <a:solidFill>
                      <a:schemeClr val="accent6"/>
                    </a:solidFill>
                  </a:tcPr>
                </a:tc>
                <a:tc>
                  <a:txBody>
                    <a:bodyPr/>
                    <a:lstStyle/>
                    <a:p>
                      <a:pPr algn="ctr"/>
                      <a:r>
                        <a:rPr kumimoji="1" lang="ja-JP" altLang="en-US" sz="1400" dirty="0"/>
                        <a:t>８月</a:t>
                      </a:r>
                    </a:p>
                  </a:txBody>
                  <a:tcPr anchor="ctr">
                    <a:solidFill>
                      <a:schemeClr val="accent6"/>
                    </a:solidFill>
                  </a:tcPr>
                </a:tc>
                <a:tc>
                  <a:txBody>
                    <a:bodyPr/>
                    <a:lstStyle/>
                    <a:p>
                      <a:pPr algn="ctr"/>
                      <a:r>
                        <a:rPr kumimoji="1" lang="ja-JP" altLang="en-US" sz="1400" dirty="0"/>
                        <a:t>９月</a:t>
                      </a:r>
                    </a:p>
                  </a:txBody>
                  <a:tcPr anchor="ctr">
                    <a:solidFill>
                      <a:schemeClr val="accent6"/>
                    </a:solidFill>
                  </a:tcPr>
                </a:tc>
                <a:tc>
                  <a:txBody>
                    <a:bodyPr/>
                    <a:lstStyle/>
                    <a:p>
                      <a:pPr algn="ctr"/>
                      <a:r>
                        <a:rPr kumimoji="1" lang="en-US" altLang="ja-JP" sz="1400" dirty="0"/>
                        <a:t>10</a:t>
                      </a:r>
                      <a:r>
                        <a:rPr kumimoji="1" lang="ja-JP" altLang="en-US" sz="1400" dirty="0"/>
                        <a:t>月</a:t>
                      </a:r>
                    </a:p>
                  </a:txBody>
                  <a:tcPr anchor="ctr">
                    <a:solidFill>
                      <a:schemeClr val="accent6"/>
                    </a:solidFill>
                  </a:tcPr>
                </a:tc>
                <a:tc>
                  <a:txBody>
                    <a:bodyPr/>
                    <a:lstStyle/>
                    <a:p>
                      <a:pPr algn="ctr"/>
                      <a:r>
                        <a:rPr kumimoji="1" lang="en-US" altLang="ja-JP" sz="1400" dirty="0"/>
                        <a:t>11</a:t>
                      </a:r>
                      <a:r>
                        <a:rPr kumimoji="1" lang="ja-JP" altLang="en-US" sz="1400" dirty="0"/>
                        <a:t>月</a:t>
                      </a:r>
                    </a:p>
                  </a:txBody>
                  <a:tcPr anchor="ctr">
                    <a:solidFill>
                      <a:schemeClr val="accent6"/>
                    </a:solidFill>
                  </a:tcPr>
                </a:tc>
                <a:tc>
                  <a:txBody>
                    <a:bodyPr/>
                    <a:lstStyle/>
                    <a:p>
                      <a:pPr algn="ctr"/>
                      <a:r>
                        <a:rPr kumimoji="1" lang="en-US" altLang="ja-JP" sz="1400" dirty="0"/>
                        <a:t>12</a:t>
                      </a:r>
                      <a:r>
                        <a:rPr kumimoji="1" lang="ja-JP" altLang="en-US" sz="1400" dirty="0"/>
                        <a:t>月</a:t>
                      </a:r>
                    </a:p>
                  </a:txBody>
                  <a:tcPr anchor="ctr">
                    <a:solidFill>
                      <a:schemeClr val="accent6"/>
                    </a:solidFill>
                  </a:tcPr>
                </a:tc>
                <a:tc>
                  <a:txBody>
                    <a:bodyPr/>
                    <a:lstStyle/>
                    <a:p>
                      <a:pPr algn="ctr"/>
                      <a:r>
                        <a:rPr kumimoji="1" lang="ja-JP" altLang="en-US" sz="1400" dirty="0"/>
                        <a:t>１月</a:t>
                      </a:r>
                    </a:p>
                  </a:txBody>
                  <a:tcPr anchor="ctr">
                    <a:solidFill>
                      <a:schemeClr val="accent6"/>
                    </a:solidFill>
                  </a:tcPr>
                </a:tc>
                <a:tc>
                  <a:txBody>
                    <a:bodyPr/>
                    <a:lstStyle/>
                    <a:p>
                      <a:pPr algn="ctr"/>
                      <a:r>
                        <a:rPr kumimoji="1" lang="ja-JP" altLang="en-US" sz="1400" dirty="0"/>
                        <a:t>２月</a:t>
                      </a:r>
                    </a:p>
                  </a:txBody>
                  <a:tcPr anchor="ctr">
                    <a:solidFill>
                      <a:schemeClr val="accent6"/>
                    </a:solidFill>
                  </a:tcPr>
                </a:tc>
                <a:tc>
                  <a:txBody>
                    <a:bodyPr/>
                    <a:lstStyle/>
                    <a:p>
                      <a:pPr algn="ctr"/>
                      <a:r>
                        <a:rPr kumimoji="1" lang="ja-JP" altLang="en-US" sz="1400" dirty="0"/>
                        <a:t>３月</a:t>
                      </a:r>
                    </a:p>
                  </a:txBody>
                  <a:tcPr anchor="ctr">
                    <a:solidFill>
                      <a:schemeClr val="accent6"/>
                    </a:solidFill>
                  </a:tcPr>
                </a:tc>
                <a:extLst>
                  <a:ext uri="{0D108BD9-81ED-4DB2-BD59-A6C34878D82A}">
                    <a16:rowId xmlns:a16="http://schemas.microsoft.com/office/drawing/2014/main" val="1821844742"/>
                  </a:ext>
                </a:extLst>
              </a:tr>
              <a:tr h="936000">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extLst>
                  <a:ext uri="{0D108BD9-81ED-4DB2-BD59-A6C34878D82A}">
                    <a16:rowId xmlns:a16="http://schemas.microsoft.com/office/drawing/2014/main" val="137001400"/>
                  </a:ext>
                </a:extLst>
              </a:tr>
            </a:tbl>
          </a:graphicData>
        </a:graphic>
      </p:graphicFrame>
      <p:sp>
        <p:nvSpPr>
          <p:cNvPr id="13" name="角丸四角形 48">
            <a:extLst>
              <a:ext uri="{FF2B5EF4-FFF2-40B4-BE49-F238E27FC236}">
                <a16:creationId xmlns:a16="http://schemas.microsoft.com/office/drawing/2014/main" id="{94F5968C-0160-AB4D-820B-08CF4E930EC0}"/>
              </a:ext>
            </a:extLst>
          </p:cNvPr>
          <p:cNvSpPr/>
          <p:nvPr/>
        </p:nvSpPr>
        <p:spPr>
          <a:xfrm>
            <a:off x="56455" y="4797152"/>
            <a:ext cx="5688632" cy="292431"/>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例２　年度契約している場合（２次募集で交付申請）</a:t>
            </a:r>
          </a:p>
        </p:txBody>
      </p:sp>
      <p:sp>
        <p:nvSpPr>
          <p:cNvPr id="15" name="矢印: 右 14">
            <a:extLst>
              <a:ext uri="{FF2B5EF4-FFF2-40B4-BE49-F238E27FC236}">
                <a16:creationId xmlns:a16="http://schemas.microsoft.com/office/drawing/2014/main" id="{F80F7C56-77D9-D7B9-3F37-3CCA1D23A8B4}"/>
              </a:ext>
            </a:extLst>
          </p:cNvPr>
          <p:cNvSpPr/>
          <p:nvPr/>
        </p:nvSpPr>
        <p:spPr>
          <a:xfrm>
            <a:off x="591437" y="1602944"/>
            <a:ext cx="1121307" cy="385383"/>
          </a:xfrm>
          <a:prstGeom prst="rightArrow">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20" name="正方形/長方形 19">
            <a:extLst>
              <a:ext uri="{FF2B5EF4-FFF2-40B4-BE49-F238E27FC236}">
                <a16:creationId xmlns:a16="http://schemas.microsoft.com/office/drawing/2014/main" id="{45AB340E-8A0C-4D47-15DE-0EA54F4D3FDF}"/>
              </a:ext>
            </a:extLst>
          </p:cNvPr>
          <p:cNvSpPr/>
          <p:nvPr/>
        </p:nvSpPr>
        <p:spPr>
          <a:xfrm>
            <a:off x="321043" y="1886547"/>
            <a:ext cx="1520419" cy="347680"/>
          </a:xfrm>
          <a:prstGeom prst="rect">
            <a:avLst/>
          </a:prstGeom>
          <a:noFill/>
        </p:spPr>
        <p:txBody>
          <a:bodyPr wrap="square" lIns="82953" tIns="41476" rIns="82953" bIns="41476">
            <a:spAutoFit/>
          </a:bodyPr>
          <a:lstStyle/>
          <a:p>
            <a:pPr algn="ctr">
              <a:lnSpc>
                <a:spcPct val="130000"/>
              </a:lnSpc>
            </a:pPr>
            <a:r>
              <a:rPr lang="en-US" altLang="ja-JP" sz="1400" dirty="0">
                <a:ln w="0"/>
                <a:latin typeface="メイリオ" panose="020B0604030504040204" pitchFamily="50" charset="-128"/>
                <a:ea typeface="メイリオ" panose="020B0604030504040204" pitchFamily="50" charset="-128"/>
              </a:rPr>
              <a:t>4/19</a:t>
            </a:r>
            <a:r>
              <a:rPr lang="ja-JP" altLang="en-US" sz="1400" dirty="0">
                <a:ln w="0"/>
                <a:latin typeface="メイリオ" panose="020B0604030504040204" pitchFamily="50" charset="-128"/>
                <a:ea typeface="メイリオ" panose="020B0604030504040204" pitchFamily="50" charset="-128"/>
              </a:rPr>
              <a:t>～</a:t>
            </a:r>
            <a:r>
              <a:rPr lang="en-US" altLang="ja-JP" sz="1400" dirty="0">
                <a:ln w="0"/>
                <a:latin typeface="メイリオ" panose="020B0604030504040204" pitchFamily="50" charset="-128"/>
                <a:ea typeface="メイリオ" panose="020B0604030504040204" pitchFamily="50" charset="-128"/>
              </a:rPr>
              <a:t>5/31</a:t>
            </a:r>
          </a:p>
        </p:txBody>
      </p:sp>
      <p:sp>
        <p:nvSpPr>
          <p:cNvPr id="22" name="正方形/長方形 21">
            <a:extLst>
              <a:ext uri="{FF2B5EF4-FFF2-40B4-BE49-F238E27FC236}">
                <a16:creationId xmlns:a16="http://schemas.microsoft.com/office/drawing/2014/main" id="{0E25EF70-7D96-B582-D098-23618F7C6901}"/>
              </a:ext>
            </a:extLst>
          </p:cNvPr>
          <p:cNvSpPr/>
          <p:nvPr/>
        </p:nvSpPr>
        <p:spPr>
          <a:xfrm>
            <a:off x="1866701" y="1854601"/>
            <a:ext cx="1520419" cy="347680"/>
          </a:xfrm>
          <a:prstGeom prst="rect">
            <a:avLst/>
          </a:prstGeom>
          <a:noFill/>
        </p:spPr>
        <p:txBody>
          <a:bodyPr wrap="square" lIns="82953" tIns="41476" rIns="82953" bIns="41476">
            <a:spAutoFit/>
          </a:bodyPr>
          <a:lstStyle/>
          <a:p>
            <a:pPr algn="ctr">
              <a:lnSpc>
                <a:spcPct val="130000"/>
              </a:lnSpc>
            </a:pPr>
            <a:r>
              <a:rPr lang="en-US" altLang="ja-JP" sz="1400" dirty="0">
                <a:ln w="0"/>
                <a:latin typeface="メイリオ" panose="020B0604030504040204" pitchFamily="50" charset="-128"/>
                <a:ea typeface="メイリオ" panose="020B0604030504040204" pitchFamily="50" charset="-128"/>
              </a:rPr>
              <a:t>6/1</a:t>
            </a:r>
            <a:r>
              <a:rPr lang="ja-JP" altLang="en-US" sz="1400" dirty="0">
                <a:ln w="0"/>
                <a:latin typeface="メイリオ" panose="020B0604030504040204" pitchFamily="50" charset="-128"/>
                <a:ea typeface="メイリオ" panose="020B0604030504040204" pitchFamily="50" charset="-128"/>
              </a:rPr>
              <a:t>～</a:t>
            </a:r>
            <a:r>
              <a:rPr lang="en-US" altLang="ja-JP" sz="1400" dirty="0">
                <a:ln w="0"/>
                <a:latin typeface="メイリオ" panose="020B0604030504040204" pitchFamily="50" charset="-128"/>
                <a:ea typeface="メイリオ" panose="020B0604030504040204" pitchFamily="50" charset="-128"/>
              </a:rPr>
              <a:t>7/31</a:t>
            </a:r>
          </a:p>
        </p:txBody>
      </p:sp>
      <p:sp>
        <p:nvSpPr>
          <p:cNvPr id="24" name="正方形/長方形 23">
            <a:extLst>
              <a:ext uri="{FF2B5EF4-FFF2-40B4-BE49-F238E27FC236}">
                <a16:creationId xmlns:a16="http://schemas.microsoft.com/office/drawing/2014/main" id="{F31BB68E-CDDB-AC5E-8E83-C69760DD5F54}"/>
              </a:ext>
            </a:extLst>
          </p:cNvPr>
          <p:cNvSpPr/>
          <p:nvPr/>
        </p:nvSpPr>
        <p:spPr>
          <a:xfrm>
            <a:off x="3384019" y="1871738"/>
            <a:ext cx="1520419" cy="347680"/>
          </a:xfrm>
          <a:prstGeom prst="rect">
            <a:avLst/>
          </a:prstGeom>
          <a:noFill/>
        </p:spPr>
        <p:txBody>
          <a:bodyPr wrap="square" lIns="82953" tIns="41476" rIns="82953" bIns="41476">
            <a:spAutoFit/>
          </a:bodyPr>
          <a:lstStyle/>
          <a:p>
            <a:pPr algn="ctr">
              <a:lnSpc>
                <a:spcPct val="130000"/>
              </a:lnSpc>
            </a:pPr>
            <a:r>
              <a:rPr lang="ja-JP" altLang="en-US" sz="1400" dirty="0">
                <a:ln w="0"/>
                <a:latin typeface="メイリオ" panose="020B0604030504040204" pitchFamily="50" charset="-128"/>
                <a:ea typeface="メイリオ" panose="020B0604030504040204" pitchFamily="50" charset="-128"/>
              </a:rPr>
              <a:t>　　～</a:t>
            </a:r>
            <a:r>
              <a:rPr lang="en-US" altLang="ja-JP" sz="1400" dirty="0">
                <a:ln w="0"/>
                <a:latin typeface="メイリオ" panose="020B0604030504040204" pitchFamily="50" charset="-128"/>
                <a:ea typeface="メイリオ" panose="020B0604030504040204" pitchFamily="50" charset="-128"/>
              </a:rPr>
              <a:t>9/30</a:t>
            </a:r>
          </a:p>
        </p:txBody>
      </p:sp>
      <p:grpSp>
        <p:nvGrpSpPr>
          <p:cNvPr id="30" name="グループ化 29">
            <a:extLst>
              <a:ext uri="{FF2B5EF4-FFF2-40B4-BE49-F238E27FC236}">
                <a16:creationId xmlns:a16="http://schemas.microsoft.com/office/drawing/2014/main" id="{C1F7D667-3F03-E53E-D779-B316D5EBEA5E}"/>
              </a:ext>
            </a:extLst>
          </p:cNvPr>
          <p:cNvGrpSpPr/>
          <p:nvPr/>
        </p:nvGrpSpPr>
        <p:grpSpPr>
          <a:xfrm>
            <a:off x="6466644" y="2169638"/>
            <a:ext cx="1618925" cy="385383"/>
            <a:chOff x="6584595" y="1015781"/>
            <a:chExt cx="1618925" cy="385383"/>
          </a:xfrm>
        </p:grpSpPr>
        <p:sp>
          <p:nvSpPr>
            <p:cNvPr id="26" name="正方形/長方形 25">
              <a:extLst>
                <a:ext uri="{FF2B5EF4-FFF2-40B4-BE49-F238E27FC236}">
                  <a16:creationId xmlns:a16="http://schemas.microsoft.com/office/drawing/2014/main" id="{3A7F7173-3065-20EA-A904-1BC94B6F1813}"/>
                </a:ext>
              </a:extLst>
            </p:cNvPr>
            <p:cNvSpPr/>
            <p:nvPr/>
          </p:nvSpPr>
          <p:spPr>
            <a:xfrm>
              <a:off x="6986002" y="1115459"/>
              <a:ext cx="160115" cy="18099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27" name="矢印: 右 26">
              <a:extLst>
                <a:ext uri="{FF2B5EF4-FFF2-40B4-BE49-F238E27FC236}">
                  <a16:creationId xmlns:a16="http://schemas.microsoft.com/office/drawing/2014/main" id="{0FD47DC8-238C-9DE5-6505-C5AAAAC3D170}"/>
                </a:ext>
              </a:extLst>
            </p:cNvPr>
            <p:cNvSpPr/>
            <p:nvPr/>
          </p:nvSpPr>
          <p:spPr>
            <a:xfrm>
              <a:off x="7185247" y="1015781"/>
              <a:ext cx="1018273" cy="385383"/>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28" name="正方形/長方形 27">
              <a:extLst>
                <a:ext uri="{FF2B5EF4-FFF2-40B4-BE49-F238E27FC236}">
                  <a16:creationId xmlns:a16="http://schemas.microsoft.com/office/drawing/2014/main" id="{5FCC2CF8-52C6-DFA9-12D0-902E0826B2B3}"/>
                </a:ext>
              </a:extLst>
            </p:cNvPr>
            <p:cNvSpPr/>
            <p:nvPr/>
          </p:nvSpPr>
          <p:spPr>
            <a:xfrm>
              <a:off x="6784812" y="1118998"/>
              <a:ext cx="160115" cy="18099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29" name="正方形/長方形 28">
              <a:extLst>
                <a:ext uri="{FF2B5EF4-FFF2-40B4-BE49-F238E27FC236}">
                  <a16:creationId xmlns:a16="http://schemas.microsoft.com/office/drawing/2014/main" id="{97FA509B-F6B9-1A8F-D2C5-535101070299}"/>
                </a:ext>
              </a:extLst>
            </p:cNvPr>
            <p:cNvSpPr/>
            <p:nvPr/>
          </p:nvSpPr>
          <p:spPr>
            <a:xfrm>
              <a:off x="6584595" y="1118347"/>
              <a:ext cx="160115" cy="18099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grpSp>
      <p:sp>
        <p:nvSpPr>
          <p:cNvPr id="7" name="矢印: 右 6">
            <a:extLst>
              <a:ext uri="{FF2B5EF4-FFF2-40B4-BE49-F238E27FC236}">
                <a16:creationId xmlns:a16="http://schemas.microsoft.com/office/drawing/2014/main" id="{5786CCED-9984-155D-C1F8-6141A325E330}"/>
              </a:ext>
            </a:extLst>
          </p:cNvPr>
          <p:cNvSpPr/>
          <p:nvPr/>
        </p:nvSpPr>
        <p:spPr>
          <a:xfrm>
            <a:off x="1727748" y="1597135"/>
            <a:ext cx="1579097" cy="385383"/>
          </a:xfrm>
          <a:prstGeom prst="rightArrow">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10" name="正方形/長方形 9">
            <a:extLst>
              <a:ext uri="{FF2B5EF4-FFF2-40B4-BE49-F238E27FC236}">
                <a16:creationId xmlns:a16="http://schemas.microsoft.com/office/drawing/2014/main" id="{6464BEDA-A230-4447-49B7-62E1F45B5BB0}"/>
              </a:ext>
            </a:extLst>
          </p:cNvPr>
          <p:cNvSpPr/>
          <p:nvPr/>
        </p:nvSpPr>
        <p:spPr>
          <a:xfrm>
            <a:off x="181068" y="1405832"/>
            <a:ext cx="1810420" cy="347680"/>
          </a:xfrm>
          <a:prstGeom prst="rect">
            <a:avLst/>
          </a:prstGeom>
          <a:noFill/>
        </p:spPr>
        <p:txBody>
          <a:bodyPr wrap="square" lIns="82953" tIns="41476" rIns="82953" bIns="41476">
            <a:spAutoFit/>
          </a:bodyPr>
          <a:lstStyle/>
          <a:p>
            <a:pPr algn="ctr">
              <a:lnSpc>
                <a:spcPct val="130000"/>
              </a:lnSpc>
            </a:pPr>
            <a:r>
              <a:rPr lang="ja-JP" altLang="en-US" sz="1400" dirty="0">
                <a:ln w="0"/>
                <a:latin typeface="メイリオ" panose="020B0604030504040204" pitchFamily="50" charset="-128"/>
                <a:ea typeface="メイリオ" panose="020B0604030504040204" pitchFamily="50" charset="-128"/>
              </a:rPr>
              <a:t>１次募集</a:t>
            </a:r>
            <a:endParaRPr lang="en-US" altLang="ja-JP" sz="1400" dirty="0">
              <a:ln w="0"/>
              <a:latin typeface="メイリオ" panose="020B0604030504040204" pitchFamily="50" charset="-128"/>
              <a:ea typeface="メイリオ" panose="020B0604030504040204" pitchFamily="50" charset="-128"/>
            </a:endParaRPr>
          </a:p>
        </p:txBody>
      </p:sp>
      <p:sp>
        <p:nvSpPr>
          <p:cNvPr id="11" name="矢印: 右 10">
            <a:extLst>
              <a:ext uri="{FF2B5EF4-FFF2-40B4-BE49-F238E27FC236}">
                <a16:creationId xmlns:a16="http://schemas.microsoft.com/office/drawing/2014/main" id="{6C0775C6-2DA0-D958-BD94-7FBBC6EC6375}"/>
              </a:ext>
            </a:extLst>
          </p:cNvPr>
          <p:cNvSpPr/>
          <p:nvPr/>
        </p:nvSpPr>
        <p:spPr>
          <a:xfrm>
            <a:off x="3324355" y="1614740"/>
            <a:ext cx="1579097" cy="385383"/>
          </a:xfrm>
          <a:prstGeom prst="rightArrow">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14" name="正方形/長方形 13">
            <a:extLst>
              <a:ext uri="{FF2B5EF4-FFF2-40B4-BE49-F238E27FC236}">
                <a16:creationId xmlns:a16="http://schemas.microsoft.com/office/drawing/2014/main" id="{07964497-0A8D-D9B5-C538-A765FF5E2AEC}"/>
              </a:ext>
            </a:extLst>
          </p:cNvPr>
          <p:cNvSpPr/>
          <p:nvPr/>
        </p:nvSpPr>
        <p:spPr>
          <a:xfrm>
            <a:off x="1749883" y="1049793"/>
            <a:ext cx="1520419" cy="460788"/>
          </a:xfrm>
          <a:prstGeom prst="rect">
            <a:avLst/>
          </a:prstGeom>
          <a:noFill/>
        </p:spPr>
        <p:txBody>
          <a:bodyPr wrap="square" lIns="82953" tIns="41476" rIns="82953" bIns="41476">
            <a:spAutoFit/>
          </a:bodyPr>
          <a:lstStyle/>
          <a:p>
            <a:pPr algn="ctr">
              <a:lnSpc>
                <a:spcPct val="130000"/>
              </a:lnSpc>
            </a:pPr>
            <a:r>
              <a:rPr lang="ja-JP" altLang="en-US" sz="2000" b="1" dirty="0">
                <a:ln w="0"/>
                <a:solidFill>
                  <a:schemeClr val="accent3"/>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交付申請</a:t>
            </a:r>
            <a:endParaRPr lang="en-US" altLang="ja-JP" sz="2000" b="1" dirty="0">
              <a:ln w="0"/>
              <a:solidFill>
                <a:schemeClr val="accent3"/>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3DE6CB7F-E29D-6196-3D49-6EA84B75AC44}"/>
              </a:ext>
            </a:extLst>
          </p:cNvPr>
          <p:cNvSpPr/>
          <p:nvPr/>
        </p:nvSpPr>
        <p:spPr>
          <a:xfrm>
            <a:off x="1571048" y="1412776"/>
            <a:ext cx="1810420" cy="347680"/>
          </a:xfrm>
          <a:prstGeom prst="rect">
            <a:avLst/>
          </a:prstGeom>
          <a:noFill/>
        </p:spPr>
        <p:txBody>
          <a:bodyPr wrap="square" lIns="82953" tIns="41476" rIns="82953" bIns="41476">
            <a:spAutoFit/>
          </a:bodyPr>
          <a:lstStyle/>
          <a:p>
            <a:pPr algn="ctr">
              <a:lnSpc>
                <a:spcPct val="130000"/>
              </a:lnSpc>
            </a:pPr>
            <a:r>
              <a:rPr lang="ja-JP" altLang="en-US" sz="1400" dirty="0">
                <a:ln w="0"/>
                <a:latin typeface="メイリオ" panose="020B0604030504040204" pitchFamily="50" charset="-128"/>
                <a:ea typeface="メイリオ" panose="020B0604030504040204" pitchFamily="50" charset="-128"/>
              </a:rPr>
              <a:t>２次募集</a:t>
            </a:r>
            <a:endParaRPr lang="en-US" altLang="ja-JP" sz="1400" dirty="0">
              <a:ln w="0"/>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79235645-9F2E-2100-CC87-2376C9DD3ECA}"/>
              </a:ext>
            </a:extLst>
          </p:cNvPr>
          <p:cNvSpPr/>
          <p:nvPr/>
        </p:nvSpPr>
        <p:spPr>
          <a:xfrm>
            <a:off x="3208693" y="1424026"/>
            <a:ext cx="1810420" cy="347680"/>
          </a:xfrm>
          <a:prstGeom prst="rect">
            <a:avLst/>
          </a:prstGeom>
          <a:noFill/>
        </p:spPr>
        <p:txBody>
          <a:bodyPr wrap="square" lIns="82953" tIns="41476" rIns="82953" bIns="41476">
            <a:spAutoFit/>
          </a:bodyPr>
          <a:lstStyle/>
          <a:p>
            <a:pPr algn="ctr">
              <a:lnSpc>
                <a:spcPct val="130000"/>
              </a:lnSpc>
            </a:pPr>
            <a:r>
              <a:rPr lang="ja-JP" altLang="en-US" sz="1400" dirty="0">
                <a:ln w="0"/>
                <a:latin typeface="メイリオ" panose="020B0604030504040204" pitchFamily="50" charset="-128"/>
                <a:ea typeface="メイリオ" panose="020B0604030504040204" pitchFamily="50" charset="-128"/>
              </a:rPr>
              <a:t>３次募集</a:t>
            </a:r>
            <a:endParaRPr lang="en-US" altLang="ja-JP" sz="1400" dirty="0">
              <a:ln w="0"/>
              <a:latin typeface="メイリオ" panose="020B0604030504040204" pitchFamily="50" charset="-128"/>
              <a:ea typeface="メイリオ" panose="020B0604030504040204" pitchFamily="50" charset="-128"/>
            </a:endParaRPr>
          </a:p>
        </p:txBody>
      </p:sp>
      <p:sp>
        <p:nvSpPr>
          <p:cNvPr id="25" name="正方形/長方形 24">
            <a:extLst>
              <a:ext uri="{FF2B5EF4-FFF2-40B4-BE49-F238E27FC236}">
                <a16:creationId xmlns:a16="http://schemas.microsoft.com/office/drawing/2014/main" id="{EE2E5DFC-40B1-19CF-15B4-C18B120D6C04}"/>
              </a:ext>
            </a:extLst>
          </p:cNvPr>
          <p:cNvSpPr/>
          <p:nvPr/>
        </p:nvSpPr>
        <p:spPr>
          <a:xfrm>
            <a:off x="6252230" y="1839278"/>
            <a:ext cx="2117655" cy="460788"/>
          </a:xfrm>
          <a:prstGeom prst="rect">
            <a:avLst/>
          </a:prstGeom>
          <a:noFill/>
        </p:spPr>
        <p:txBody>
          <a:bodyPr wrap="square" lIns="82953" tIns="41476" rIns="82953" bIns="41476">
            <a:spAutoFit/>
          </a:bodyPr>
          <a:lstStyle/>
          <a:p>
            <a:pPr algn="ctr">
              <a:lnSpc>
                <a:spcPct val="130000"/>
              </a:lnSpc>
            </a:pPr>
            <a:r>
              <a:rPr lang="ja-JP" altLang="en-US" sz="20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支給申請</a:t>
            </a:r>
            <a:r>
              <a:rPr lang="ja-JP" altLang="en-US" sz="11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a:t>
            </a:r>
            <a:r>
              <a:rPr lang="en-US" altLang="ja-JP" sz="11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1/31</a:t>
            </a:r>
            <a:r>
              <a:rPr lang="ja-JP" altLang="en-US" sz="11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a:t>
            </a:r>
            <a:endParaRPr lang="en-US" altLang="ja-JP" sz="20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endParaRPr>
          </a:p>
        </p:txBody>
      </p:sp>
      <p:sp>
        <p:nvSpPr>
          <p:cNvPr id="33" name="矢印: 右 32">
            <a:extLst>
              <a:ext uri="{FF2B5EF4-FFF2-40B4-BE49-F238E27FC236}">
                <a16:creationId xmlns:a16="http://schemas.microsoft.com/office/drawing/2014/main" id="{51F433D0-F6D3-60EA-0663-F8EC4E644FF1}"/>
              </a:ext>
            </a:extLst>
          </p:cNvPr>
          <p:cNvSpPr/>
          <p:nvPr/>
        </p:nvSpPr>
        <p:spPr>
          <a:xfrm>
            <a:off x="1710362" y="4221088"/>
            <a:ext cx="431944" cy="280291"/>
          </a:xfrm>
          <a:prstGeom prst="rightArrow">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34" name="正方形/長方形 33">
            <a:extLst>
              <a:ext uri="{FF2B5EF4-FFF2-40B4-BE49-F238E27FC236}">
                <a16:creationId xmlns:a16="http://schemas.microsoft.com/office/drawing/2014/main" id="{6621B6C1-17C1-3BB8-38B1-8922A0A497C4}"/>
              </a:ext>
            </a:extLst>
          </p:cNvPr>
          <p:cNvSpPr/>
          <p:nvPr/>
        </p:nvSpPr>
        <p:spPr>
          <a:xfrm>
            <a:off x="526030" y="4181526"/>
            <a:ext cx="1520419" cy="385383"/>
          </a:xfrm>
          <a:prstGeom prst="rect">
            <a:avLst/>
          </a:prstGeom>
          <a:noFill/>
        </p:spPr>
        <p:txBody>
          <a:bodyPr wrap="square" lIns="82953" tIns="41476" rIns="82953" bIns="41476">
            <a:spAutoFit/>
          </a:bodyPr>
          <a:lstStyle/>
          <a:p>
            <a:pPr algn="ctr">
              <a:lnSpc>
                <a:spcPct val="130000"/>
              </a:lnSpc>
            </a:pPr>
            <a:r>
              <a:rPr lang="ja-JP" altLang="en-US" sz="1600" b="1" dirty="0">
                <a:ln w="0"/>
                <a:solidFill>
                  <a:schemeClr val="accent3"/>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交付申請</a:t>
            </a:r>
            <a:endParaRPr lang="en-US" altLang="ja-JP" sz="1600" b="1" dirty="0">
              <a:ln w="0"/>
              <a:solidFill>
                <a:schemeClr val="accent3"/>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endParaRPr>
          </a:p>
        </p:txBody>
      </p:sp>
      <p:sp>
        <p:nvSpPr>
          <p:cNvPr id="35" name="矢印: 右 34">
            <a:extLst>
              <a:ext uri="{FF2B5EF4-FFF2-40B4-BE49-F238E27FC236}">
                <a16:creationId xmlns:a16="http://schemas.microsoft.com/office/drawing/2014/main" id="{6DB029A4-2EB6-7B54-097D-AB768D384956}"/>
              </a:ext>
            </a:extLst>
          </p:cNvPr>
          <p:cNvSpPr/>
          <p:nvPr/>
        </p:nvSpPr>
        <p:spPr>
          <a:xfrm>
            <a:off x="7827504" y="4474349"/>
            <a:ext cx="257299" cy="284065"/>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36" name="矢印: 右 35">
            <a:extLst>
              <a:ext uri="{FF2B5EF4-FFF2-40B4-BE49-F238E27FC236}">
                <a16:creationId xmlns:a16="http://schemas.microsoft.com/office/drawing/2014/main" id="{2E341DEE-A67E-FEB1-A8F8-DC5C61505BB9}"/>
              </a:ext>
            </a:extLst>
          </p:cNvPr>
          <p:cNvSpPr/>
          <p:nvPr/>
        </p:nvSpPr>
        <p:spPr>
          <a:xfrm>
            <a:off x="2142306" y="3718354"/>
            <a:ext cx="5691014" cy="460789"/>
          </a:xfrm>
          <a:prstGeom prst="rightArrow">
            <a:avLst/>
          </a:prstGeom>
          <a:solidFill>
            <a:srgbClr val="DF637E"/>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b="1" dirty="0">
                <a:solidFill>
                  <a:schemeClr val="bg1"/>
                </a:solidFill>
              </a:rPr>
              <a:t>契　約　期　間</a:t>
            </a:r>
          </a:p>
        </p:txBody>
      </p:sp>
      <p:sp>
        <p:nvSpPr>
          <p:cNvPr id="37" name="正方形/長方形 36">
            <a:extLst>
              <a:ext uri="{FF2B5EF4-FFF2-40B4-BE49-F238E27FC236}">
                <a16:creationId xmlns:a16="http://schemas.microsoft.com/office/drawing/2014/main" id="{519A6536-D340-EF41-0AA9-59CFA5A7785A}"/>
              </a:ext>
            </a:extLst>
          </p:cNvPr>
          <p:cNvSpPr/>
          <p:nvPr/>
        </p:nvSpPr>
        <p:spPr>
          <a:xfrm>
            <a:off x="7782769" y="4408375"/>
            <a:ext cx="1520419" cy="385383"/>
          </a:xfrm>
          <a:prstGeom prst="rect">
            <a:avLst/>
          </a:prstGeom>
          <a:noFill/>
        </p:spPr>
        <p:txBody>
          <a:bodyPr wrap="square" lIns="82953" tIns="41476" rIns="82953" bIns="41476">
            <a:spAutoFit/>
          </a:bodyPr>
          <a:lstStyle/>
          <a:p>
            <a:pPr algn="ctr">
              <a:lnSpc>
                <a:spcPct val="130000"/>
              </a:lnSpc>
            </a:pPr>
            <a:r>
              <a:rPr lang="ja-JP" altLang="en-US" sz="16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支給申請</a:t>
            </a:r>
            <a:endParaRPr lang="en-US" altLang="ja-JP" sz="16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endParaRPr>
          </a:p>
        </p:txBody>
      </p:sp>
      <p:grpSp>
        <p:nvGrpSpPr>
          <p:cNvPr id="38" name="グループ化 37">
            <a:extLst>
              <a:ext uri="{FF2B5EF4-FFF2-40B4-BE49-F238E27FC236}">
                <a16:creationId xmlns:a16="http://schemas.microsoft.com/office/drawing/2014/main" id="{D7364614-03AD-B360-FB38-0E9BA76A3271}"/>
              </a:ext>
            </a:extLst>
          </p:cNvPr>
          <p:cNvGrpSpPr/>
          <p:nvPr/>
        </p:nvGrpSpPr>
        <p:grpSpPr>
          <a:xfrm>
            <a:off x="6252230" y="1424026"/>
            <a:ext cx="1618925" cy="385383"/>
            <a:chOff x="6584595" y="1015781"/>
            <a:chExt cx="1618925" cy="385383"/>
          </a:xfrm>
        </p:grpSpPr>
        <p:sp>
          <p:nvSpPr>
            <p:cNvPr id="40" name="正方形/長方形 39">
              <a:extLst>
                <a:ext uri="{FF2B5EF4-FFF2-40B4-BE49-F238E27FC236}">
                  <a16:creationId xmlns:a16="http://schemas.microsoft.com/office/drawing/2014/main" id="{6EF416CD-00A0-0B04-7432-EB9B46BDF5D3}"/>
                </a:ext>
              </a:extLst>
            </p:cNvPr>
            <p:cNvSpPr/>
            <p:nvPr/>
          </p:nvSpPr>
          <p:spPr>
            <a:xfrm>
              <a:off x="6986002" y="1115459"/>
              <a:ext cx="160115" cy="18099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41" name="矢印: 右 40">
              <a:extLst>
                <a:ext uri="{FF2B5EF4-FFF2-40B4-BE49-F238E27FC236}">
                  <a16:creationId xmlns:a16="http://schemas.microsoft.com/office/drawing/2014/main" id="{0B77236A-A0B9-BA79-D1BC-EF940D5F60D6}"/>
                </a:ext>
              </a:extLst>
            </p:cNvPr>
            <p:cNvSpPr/>
            <p:nvPr/>
          </p:nvSpPr>
          <p:spPr>
            <a:xfrm>
              <a:off x="7185247" y="1015781"/>
              <a:ext cx="1018273" cy="385383"/>
            </a:xfrm>
            <a:prstGeom prst="rightArrow">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42" name="正方形/長方形 41">
              <a:extLst>
                <a:ext uri="{FF2B5EF4-FFF2-40B4-BE49-F238E27FC236}">
                  <a16:creationId xmlns:a16="http://schemas.microsoft.com/office/drawing/2014/main" id="{C12E13B2-D5AE-FCB6-B66F-EAC3AB4C441E}"/>
                </a:ext>
              </a:extLst>
            </p:cNvPr>
            <p:cNvSpPr/>
            <p:nvPr/>
          </p:nvSpPr>
          <p:spPr>
            <a:xfrm>
              <a:off x="6784812" y="1118998"/>
              <a:ext cx="160115" cy="18099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43" name="正方形/長方形 42">
              <a:extLst>
                <a:ext uri="{FF2B5EF4-FFF2-40B4-BE49-F238E27FC236}">
                  <a16:creationId xmlns:a16="http://schemas.microsoft.com/office/drawing/2014/main" id="{A024FC78-C221-BB55-BD11-9874BC5CBACF}"/>
                </a:ext>
              </a:extLst>
            </p:cNvPr>
            <p:cNvSpPr/>
            <p:nvPr/>
          </p:nvSpPr>
          <p:spPr>
            <a:xfrm>
              <a:off x="6584595" y="1118347"/>
              <a:ext cx="160115" cy="18099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grpSp>
      <p:sp>
        <p:nvSpPr>
          <p:cNvPr id="44" name="正方形/長方形 43">
            <a:extLst>
              <a:ext uri="{FF2B5EF4-FFF2-40B4-BE49-F238E27FC236}">
                <a16:creationId xmlns:a16="http://schemas.microsoft.com/office/drawing/2014/main" id="{DA291A94-AD10-E1B1-34B3-3E54F9E452A5}"/>
              </a:ext>
            </a:extLst>
          </p:cNvPr>
          <p:cNvSpPr/>
          <p:nvPr/>
        </p:nvSpPr>
        <p:spPr>
          <a:xfrm>
            <a:off x="5678991" y="1113424"/>
            <a:ext cx="3169633" cy="460788"/>
          </a:xfrm>
          <a:prstGeom prst="rect">
            <a:avLst/>
          </a:prstGeom>
          <a:noFill/>
        </p:spPr>
        <p:txBody>
          <a:bodyPr wrap="square" lIns="82953" tIns="41476" rIns="82953" bIns="41476">
            <a:spAutoFit/>
          </a:bodyPr>
          <a:lstStyle/>
          <a:p>
            <a:pPr algn="ctr">
              <a:lnSpc>
                <a:spcPct val="130000"/>
              </a:lnSpc>
            </a:pPr>
            <a:r>
              <a:rPr lang="ja-JP" altLang="en-US" sz="2000" b="1" dirty="0">
                <a:ln w="0"/>
                <a:solidFill>
                  <a:schemeClr val="accent2"/>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助成対象期間</a:t>
            </a:r>
            <a:r>
              <a:rPr lang="ja-JP" altLang="en-US" sz="1100" b="1" dirty="0">
                <a:ln w="0"/>
                <a:solidFill>
                  <a:schemeClr val="accent2"/>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a:t>
            </a:r>
            <a:r>
              <a:rPr lang="en-US" altLang="ja-JP" sz="1100" b="1" dirty="0">
                <a:ln w="0"/>
                <a:solidFill>
                  <a:schemeClr val="accent2"/>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1/24</a:t>
            </a:r>
            <a:r>
              <a:rPr lang="ja-JP" altLang="en-US" sz="1100" b="1" dirty="0">
                <a:ln w="0"/>
                <a:solidFill>
                  <a:schemeClr val="accent2"/>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a:t>
            </a:r>
            <a:endParaRPr lang="en-US" altLang="ja-JP" sz="2000" b="1" dirty="0">
              <a:ln w="0"/>
              <a:solidFill>
                <a:schemeClr val="accent2"/>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endParaRPr>
          </a:p>
        </p:txBody>
      </p:sp>
      <p:sp>
        <p:nvSpPr>
          <p:cNvPr id="46" name="左中かっこ 45">
            <a:extLst>
              <a:ext uri="{FF2B5EF4-FFF2-40B4-BE49-F238E27FC236}">
                <a16:creationId xmlns:a16="http://schemas.microsoft.com/office/drawing/2014/main" id="{3565B1C1-596E-9F09-746A-41616581FC91}"/>
              </a:ext>
            </a:extLst>
          </p:cNvPr>
          <p:cNvSpPr/>
          <p:nvPr/>
        </p:nvSpPr>
        <p:spPr>
          <a:xfrm rot="16200000">
            <a:off x="4860725" y="1325099"/>
            <a:ext cx="254179" cy="5691013"/>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99556275-0A12-B95C-38B3-A801D7179CAE}"/>
              </a:ext>
            </a:extLst>
          </p:cNvPr>
          <p:cNvSpPr/>
          <p:nvPr/>
        </p:nvSpPr>
        <p:spPr>
          <a:xfrm>
            <a:off x="4074416" y="4162056"/>
            <a:ext cx="1810420" cy="460788"/>
          </a:xfrm>
          <a:prstGeom prst="rect">
            <a:avLst/>
          </a:prstGeom>
          <a:noFill/>
        </p:spPr>
        <p:txBody>
          <a:bodyPr wrap="square" lIns="82953" tIns="41476" rIns="82953" bIns="41476">
            <a:spAutoFit/>
          </a:bodyPr>
          <a:lstStyle/>
          <a:p>
            <a:pPr algn="ctr">
              <a:lnSpc>
                <a:spcPct val="130000"/>
              </a:lnSpc>
            </a:pPr>
            <a:r>
              <a:rPr lang="ja-JP" altLang="en-US" sz="2000" b="1" dirty="0">
                <a:ln w="0"/>
                <a:latin typeface="メイリオ" panose="020B0604030504040204" pitchFamily="50" charset="-128"/>
                <a:ea typeface="メイリオ" panose="020B0604030504040204" pitchFamily="50" charset="-128"/>
              </a:rPr>
              <a:t>助成対象期間</a:t>
            </a:r>
            <a:endParaRPr lang="en-US" altLang="ja-JP" sz="2000" b="1" dirty="0">
              <a:ln w="0"/>
              <a:latin typeface="メイリオ" panose="020B0604030504040204" pitchFamily="50" charset="-128"/>
              <a:ea typeface="メイリオ" panose="020B0604030504040204" pitchFamily="50" charset="-128"/>
            </a:endParaRPr>
          </a:p>
        </p:txBody>
      </p:sp>
      <p:graphicFrame>
        <p:nvGraphicFramePr>
          <p:cNvPr id="52" name="表 12">
            <a:extLst>
              <a:ext uri="{FF2B5EF4-FFF2-40B4-BE49-F238E27FC236}">
                <a16:creationId xmlns:a16="http://schemas.microsoft.com/office/drawing/2014/main" id="{2301B4CC-9121-F696-BD34-6740E849E249}"/>
              </a:ext>
            </a:extLst>
          </p:cNvPr>
          <p:cNvGraphicFramePr>
            <a:graphicFrameLocks noGrp="1"/>
          </p:cNvGraphicFramePr>
          <p:nvPr>
            <p:extLst>
              <p:ext uri="{D42A27DB-BD31-4B8C-83A1-F6EECF244321}">
                <p14:modId xmlns:p14="http://schemas.microsoft.com/office/powerpoint/2010/main" val="3200609929"/>
              </p:ext>
            </p:extLst>
          </p:nvPr>
        </p:nvGraphicFramePr>
        <p:xfrm>
          <a:off x="128464" y="5124606"/>
          <a:ext cx="9543984" cy="1465947"/>
        </p:xfrm>
        <a:graphic>
          <a:graphicData uri="http://schemas.openxmlformats.org/drawingml/2006/table">
            <a:tbl>
              <a:tblPr firstRow="1" bandRow="1">
                <a:tableStyleId>{5940675A-B579-460E-94D1-54222C63F5DA}</a:tableStyleId>
              </a:tblPr>
              <a:tblGrid>
                <a:gridCol w="795332">
                  <a:extLst>
                    <a:ext uri="{9D8B030D-6E8A-4147-A177-3AD203B41FA5}">
                      <a16:colId xmlns:a16="http://schemas.microsoft.com/office/drawing/2014/main" val="3467860149"/>
                    </a:ext>
                  </a:extLst>
                </a:gridCol>
                <a:gridCol w="795332">
                  <a:extLst>
                    <a:ext uri="{9D8B030D-6E8A-4147-A177-3AD203B41FA5}">
                      <a16:colId xmlns:a16="http://schemas.microsoft.com/office/drawing/2014/main" val="823772180"/>
                    </a:ext>
                  </a:extLst>
                </a:gridCol>
                <a:gridCol w="795332">
                  <a:extLst>
                    <a:ext uri="{9D8B030D-6E8A-4147-A177-3AD203B41FA5}">
                      <a16:colId xmlns:a16="http://schemas.microsoft.com/office/drawing/2014/main" val="1809702399"/>
                    </a:ext>
                  </a:extLst>
                </a:gridCol>
                <a:gridCol w="795332">
                  <a:extLst>
                    <a:ext uri="{9D8B030D-6E8A-4147-A177-3AD203B41FA5}">
                      <a16:colId xmlns:a16="http://schemas.microsoft.com/office/drawing/2014/main" val="2635486129"/>
                    </a:ext>
                  </a:extLst>
                </a:gridCol>
                <a:gridCol w="795332">
                  <a:extLst>
                    <a:ext uri="{9D8B030D-6E8A-4147-A177-3AD203B41FA5}">
                      <a16:colId xmlns:a16="http://schemas.microsoft.com/office/drawing/2014/main" val="4264772007"/>
                    </a:ext>
                  </a:extLst>
                </a:gridCol>
                <a:gridCol w="795332">
                  <a:extLst>
                    <a:ext uri="{9D8B030D-6E8A-4147-A177-3AD203B41FA5}">
                      <a16:colId xmlns:a16="http://schemas.microsoft.com/office/drawing/2014/main" val="935423591"/>
                    </a:ext>
                  </a:extLst>
                </a:gridCol>
                <a:gridCol w="795332">
                  <a:extLst>
                    <a:ext uri="{9D8B030D-6E8A-4147-A177-3AD203B41FA5}">
                      <a16:colId xmlns:a16="http://schemas.microsoft.com/office/drawing/2014/main" val="1070117462"/>
                    </a:ext>
                  </a:extLst>
                </a:gridCol>
                <a:gridCol w="795332">
                  <a:extLst>
                    <a:ext uri="{9D8B030D-6E8A-4147-A177-3AD203B41FA5}">
                      <a16:colId xmlns:a16="http://schemas.microsoft.com/office/drawing/2014/main" val="592617831"/>
                    </a:ext>
                  </a:extLst>
                </a:gridCol>
                <a:gridCol w="795332">
                  <a:extLst>
                    <a:ext uri="{9D8B030D-6E8A-4147-A177-3AD203B41FA5}">
                      <a16:colId xmlns:a16="http://schemas.microsoft.com/office/drawing/2014/main" val="221849705"/>
                    </a:ext>
                  </a:extLst>
                </a:gridCol>
                <a:gridCol w="795332">
                  <a:extLst>
                    <a:ext uri="{9D8B030D-6E8A-4147-A177-3AD203B41FA5}">
                      <a16:colId xmlns:a16="http://schemas.microsoft.com/office/drawing/2014/main" val="2160708469"/>
                    </a:ext>
                  </a:extLst>
                </a:gridCol>
                <a:gridCol w="795332">
                  <a:extLst>
                    <a:ext uri="{9D8B030D-6E8A-4147-A177-3AD203B41FA5}">
                      <a16:colId xmlns:a16="http://schemas.microsoft.com/office/drawing/2014/main" val="3264809658"/>
                    </a:ext>
                  </a:extLst>
                </a:gridCol>
                <a:gridCol w="795332">
                  <a:extLst>
                    <a:ext uri="{9D8B030D-6E8A-4147-A177-3AD203B41FA5}">
                      <a16:colId xmlns:a16="http://schemas.microsoft.com/office/drawing/2014/main" val="1094818608"/>
                    </a:ext>
                  </a:extLst>
                </a:gridCol>
              </a:tblGrid>
              <a:tr h="529947">
                <a:tc>
                  <a:txBody>
                    <a:bodyPr/>
                    <a:lstStyle/>
                    <a:p>
                      <a:pPr algn="ctr"/>
                      <a:r>
                        <a:rPr kumimoji="1" lang="ja-JP" altLang="en-US" sz="1400" dirty="0"/>
                        <a:t>４月</a:t>
                      </a:r>
                    </a:p>
                  </a:txBody>
                  <a:tcPr anchor="ctr">
                    <a:solidFill>
                      <a:schemeClr val="accent6"/>
                    </a:solidFill>
                  </a:tcPr>
                </a:tc>
                <a:tc>
                  <a:txBody>
                    <a:bodyPr/>
                    <a:lstStyle/>
                    <a:p>
                      <a:pPr algn="ctr"/>
                      <a:r>
                        <a:rPr kumimoji="1" lang="ja-JP" altLang="en-US" sz="1400" dirty="0"/>
                        <a:t>５月</a:t>
                      </a:r>
                    </a:p>
                  </a:txBody>
                  <a:tcPr anchor="ctr">
                    <a:solidFill>
                      <a:schemeClr val="accent6"/>
                    </a:solidFill>
                  </a:tcPr>
                </a:tc>
                <a:tc>
                  <a:txBody>
                    <a:bodyPr/>
                    <a:lstStyle/>
                    <a:p>
                      <a:pPr algn="ctr"/>
                      <a:r>
                        <a:rPr kumimoji="1" lang="ja-JP" altLang="en-US" sz="1400" dirty="0"/>
                        <a:t>６月</a:t>
                      </a:r>
                    </a:p>
                  </a:txBody>
                  <a:tcPr anchor="ctr">
                    <a:solidFill>
                      <a:schemeClr val="accent6"/>
                    </a:solidFill>
                  </a:tcPr>
                </a:tc>
                <a:tc>
                  <a:txBody>
                    <a:bodyPr/>
                    <a:lstStyle/>
                    <a:p>
                      <a:pPr algn="ctr"/>
                      <a:r>
                        <a:rPr kumimoji="1" lang="ja-JP" altLang="en-US" sz="1400" dirty="0"/>
                        <a:t>７月</a:t>
                      </a:r>
                    </a:p>
                  </a:txBody>
                  <a:tcPr anchor="ctr">
                    <a:solidFill>
                      <a:schemeClr val="accent6"/>
                    </a:solidFill>
                  </a:tcPr>
                </a:tc>
                <a:tc>
                  <a:txBody>
                    <a:bodyPr/>
                    <a:lstStyle/>
                    <a:p>
                      <a:pPr algn="ctr"/>
                      <a:r>
                        <a:rPr kumimoji="1" lang="ja-JP" altLang="en-US" sz="1400" dirty="0"/>
                        <a:t>８月</a:t>
                      </a:r>
                    </a:p>
                  </a:txBody>
                  <a:tcPr anchor="ctr">
                    <a:solidFill>
                      <a:schemeClr val="accent6"/>
                    </a:solidFill>
                  </a:tcPr>
                </a:tc>
                <a:tc>
                  <a:txBody>
                    <a:bodyPr/>
                    <a:lstStyle/>
                    <a:p>
                      <a:pPr algn="ctr"/>
                      <a:r>
                        <a:rPr kumimoji="1" lang="ja-JP" altLang="en-US" sz="1400" dirty="0"/>
                        <a:t>９月</a:t>
                      </a:r>
                    </a:p>
                  </a:txBody>
                  <a:tcPr anchor="ctr">
                    <a:solidFill>
                      <a:schemeClr val="accent6"/>
                    </a:solidFill>
                  </a:tcPr>
                </a:tc>
                <a:tc>
                  <a:txBody>
                    <a:bodyPr/>
                    <a:lstStyle/>
                    <a:p>
                      <a:pPr algn="ctr"/>
                      <a:r>
                        <a:rPr kumimoji="1" lang="en-US" altLang="ja-JP" sz="1400" dirty="0"/>
                        <a:t>10</a:t>
                      </a:r>
                      <a:r>
                        <a:rPr kumimoji="1" lang="ja-JP" altLang="en-US" sz="1400" dirty="0"/>
                        <a:t>月</a:t>
                      </a:r>
                    </a:p>
                  </a:txBody>
                  <a:tcPr anchor="ctr">
                    <a:solidFill>
                      <a:schemeClr val="accent6"/>
                    </a:solidFill>
                  </a:tcPr>
                </a:tc>
                <a:tc>
                  <a:txBody>
                    <a:bodyPr/>
                    <a:lstStyle/>
                    <a:p>
                      <a:pPr algn="ctr"/>
                      <a:r>
                        <a:rPr kumimoji="1" lang="en-US" altLang="ja-JP" sz="1400" dirty="0"/>
                        <a:t>11</a:t>
                      </a:r>
                      <a:r>
                        <a:rPr kumimoji="1" lang="ja-JP" altLang="en-US" sz="1400" dirty="0"/>
                        <a:t>月</a:t>
                      </a:r>
                    </a:p>
                  </a:txBody>
                  <a:tcPr anchor="ctr">
                    <a:solidFill>
                      <a:schemeClr val="accent6"/>
                    </a:solidFill>
                  </a:tcPr>
                </a:tc>
                <a:tc>
                  <a:txBody>
                    <a:bodyPr/>
                    <a:lstStyle/>
                    <a:p>
                      <a:pPr algn="ctr"/>
                      <a:r>
                        <a:rPr kumimoji="1" lang="en-US" altLang="ja-JP" sz="1400" dirty="0"/>
                        <a:t>12</a:t>
                      </a:r>
                      <a:r>
                        <a:rPr kumimoji="1" lang="ja-JP" altLang="en-US" sz="1400" dirty="0"/>
                        <a:t>月</a:t>
                      </a:r>
                    </a:p>
                  </a:txBody>
                  <a:tcPr anchor="ctr">
                    <a:solidFill>
                      <a:schemeClr val="accent6"/>
                    </a:solidFill>
                  </a:tcPr>
                </a:tc>
                <a:tc>
                  <a:txBody>
                    <a:bodyPr/>
                    <a:lstStyle/>
                    <a:p>
                      <a:pPr algn="ctr"/>
                      <a:r>
                        <a:rPr kumimoji="1" lang="ja-JP" altLang="en-US" sz="1400" dirty="0"/>
                        <a:t>１月</a:t>
                      </a:r>
                    </a:p>
                  </a:txBody>
                  <a:tcPr anchor="ctr">
                    <a:solidFill>
                      <a:schemeClr val="accent6"/>
                    </a:solidFill>
                  </a:tcPr>
                </a:tc>
                <a:tc>
                  <a:txBody>
                    <a:bodyPr/>
                    <a:lstStyle/>
                    <a:p>
                      <a:pPr algn="ctr"/>
                      <a:r>
                        <a:rPr kumimoji="1" lang="ja-JP" altLang="en-US" sz="1400" dirty="0"/>
                        <a:t>２月</a:t>
                      </a:r>
                    </a:p>
                  </a:txBody>
                  <a:tcPr anchor="ctr">
                    <a:solidFill>
                      <a:schemeClr val="accent6"/>
                    </a:solidFill>
                  </a:tcPr>
                </a:tc>
                <a:tc>
                  <a:txBody>
                    <a:bodyPr/>
                    <a:lstStyle/>
                    <a:p>
                      <a:pPr algn="ctr"/>
                      <a:r>
                        <a:rPr kumimoji="1" lang="ja-JP" altLang="en-US" sz="1400" dirty="0"/>
                        <a:t>３月</a:t>
                      </a:r>
                    </a:p>
                  </a:txBody>
                  <a:tcPr anchor="ctr">
                    <a:solidFill>
                      <a:schemeClr val="accent6"/>
                    </a:solidFill>
                  </a:tcPr>
                </a:tc>
                <a:extLst>
                  <a:ext uri="{0D108BD9-81ED-4DB2-BD59-A6C34878D82A}">
                    <a16:rowId xmlns:a16="http://schemas.microsoft.com/office/drawing/2014/main" val="1821844742"/>
                  </a:ext>
                </a:extLst>
              </a:tr>
              <a:tr h="936000">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tc>
                  <a:txBody>
                    <a:bodyPr/>
                    <a:lstStyle/>
                    <a:p>
                      <a:endParaRPr kumimoji="1" lang="ja-JP" altLang="en-US" sz="1400" dirty="0"/>
                    </a:p>
                  </a:txBody>
                  <a:tcPr anchor="ctr"/>
                </a:tc>
                <a:extLst>
                  <a:ext uri="{0D108BD9-81ED-4DB2-BD59-A6C34878D82A}">
                    <a16:rowId xmlns:a16="http://schemas.microsoft.com/office/drawing/2014/main" val="137001400"/>
                  </a:ext>
                </a:extLst>
              </a:tr>
            </a:tbl>
          </a:graphicData>
        </a:graphic>
      </p:graphicFrame>
      <p:sp>
        <p:nvSpPr>
          <p:cNvPr id="53" name="矢印: 右 52">
            <a:extLst>
              <a:ext uri="{FF2B5EF4-FFF2-40B4-BE49-F238E27FC236}">
                <a16:creationId xmlns:a16="http://schemas.microsoft.com/office/drawing/2014/main" id="{3888BA3A-E716-208D-3371-5801F7065A80}"/>
              </a:ext>
            </a:extLst>
          </p:cNvPr>
          <p:cNvSpPr/>
          <p:nvPr/>
        </p:nvSpPr>
        <p:spPr>
          <a:xfrm>
            <a:off x="128464" y="5589039"/>
            <a:ext cx="9543984" cy="432249"/>
          </a:xfrm>
          <a:prstGeom prst="rightArrow">
            <a:avLst/>
          </a:prstGeom>
          <a:solidFill>
            <a:srgbClr val="DF637E"/>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b="1" dirty="0">
                <a:solidFill>
                  <a:schemeClr val="bg1"/>
                </a:solidFill>
              </a:rPr>
              <a:t>契　約　期　間</a:t>
            </a:r>
          </a:p>
        </p:txBody>
      </p:sp>
      <p:cxnSp>
        <p:nvCxnSpPr>
          <p:cNvPr id="55" name="直線コネクタ 54">
            <a:extLst>
              <a:ext uri="{FF2B5EF4-FFF2-40B4-BE49-F238E27FC236}">
                <a16:creationId xmlns:a16="http://schemas.microsoft.com/office/drawing/2014/main" id="{EC3566FB-CDD1-B4DA-8861-80CA845B3C6A}"/>
              </a:ext>
            </a:extLst>
          </p:cNvPr>
          <p:cNvCxnSpPr/>
          <p:nvPr/>
        </p:nvCxnSpPr>
        <p:spPr>
          <a:xfrm>
            <a:off x="2123231" y="3789040"/>
            <a:ext cx="0" cy="787150"/>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56" name="正方形/長方形 55">
            <a:extLst>
              <a:ext uri="{FF2B5EF4-FFF2-40B4-BE49-F238E27FC236}">
                <a16:creationId xmlns:a16="http://schemas.microsoft.com/office/drawing/2014/main" id="{C66E12CA-8B9A-C69A-F309-63A12E88C2B9}"/>
              </a:ext>
            </a:extLst>
          </p:cNvPr>
          <p:cNvSpPr/>
          <p:nvPr/>
        </p:nvSpPr>
        <p:spPr>
          <a:xfrm>
            <a:off x="1237096" y="4449326"/>
            <a:ext cx="1810420" cy="309978"/>
          </a:xfrm>
          <a:prstGeom prst="rect">
            <a:avLst/>
          </a:prstGeom>
          <a:noFill/>
        </p:spPr>
        <p:txBody>
          <a:bodyPr wrap="square" lIns="82953" tIns="41476" rIns="82953" bIns="41476">
            <a:spAutoFit/>
          </a:bodyPr>
          <a:lstStyle/>
          <a:p>
            <a:pPr algn="ctr">
              <a:lnSpc>
                <a:spcPct val="130000"/>
              </a:lnSpc>
            </a:pPr>
            <a:r>
              <a:rPr lang="ja-JP" altLang="en-US" sz="1200" b="1" dirty="0">
                <a:ln w="0"/>
                <a:latin typeface="メイリオ" panose="020B0604030504040204" pitchFamily="50" charset="-128"/>
                <a:ea typeface="メイリオ" panose="020B0604030504040204" pitchFamily="50" charset="-128"/>
              </a:rPr>
              <a:t>交付決定</a:t>
            </a:r>
            <a:endParaRPr lang="en-US" altLang="ja-JP" sz="1200" b="1" dirty="0">
              <a:ln w="0"/>
              <a:latin typeface="メイリオ" panose="020B0604030504040204" pitchFamily="50" charset="-128"/>
              <a:ea typeface="メイリオ" panose="020B0604030504040204" pitchFamily="50" charset="-128"/>
            </a:endParaRPr>
          </a:p>
        </p:txBody>
      </p:sp>
      <p:sp>
        <p:nvSpPr>
          <p:cNvPr id="57" name="正方形/長方形 56">
            <a:extLst>
              <a:ext uri="{FF2B5EF4-FFF2-40B4-BE49-F238E27FC236}">
                <a16:creationId xmlns:a16="http://schemas.microsoft.com/office/drawing/2014/main" id="{970102EF-5572-458C-2B99-9D05B1158AA1}"/>
              </a:ext>
            </a:extLst>
          </p:cNvPr>
          <p:cNvSpPr/>
          <p:nvPr/>
        </p:nvSpPr>
        <p:spPr>
          <a:xfrm>
            <a:off x="526029" y="6070760"/>
            <a:ext cx="1520419" cy="385383"/>
          </a:xfrm>
          <a:prstGeom prst="rect">
            <a:avLst/>
          </a:prstGeom>
          <a:noFill/>
        </p:spPr>
        <p:txBody>
          <a:bodyPr wrap="square" lIns="82953" tIns="41476" rIns="82953" bIns="41476">
            <a:spAutoFit/>
          </a:bodyPr>
          <a:lstStyle/>
          <a:p>
            <a:pPr algn="ctr">
              <a:lnSpc>
                <a:spcPct val="130000"/>
              </a:lnSpc>
            </a:pPr>
            <a:r>
              <a:rPr lang="ja-JP" altLang="en-US" sz="1600" b="1" dirty="0">
                <a:ln w="0"/>
                <a:solidFill>
                  <a:schemeClr val="accent3"/>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交付申請</a:t>
            </a:r>
            <a:endParaRPr lang="en-US" altLang="ja-JP" sz="1600" b="1" dirty="0">
              <a:ln w="0"/>
              <a:solidFill>
                <a:schemeClr val="accent3"/>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endParaRPr>
          </a:p>
        </p:txBody>
      </p:sp>
      <p:sp>
        <p:nvSpPr>
          <p:cNvPr id="58" name="矢印: 右 57">
            <a:extLst>
              <a:ext uri="{FF2B5EF4-FFF2-40B4-BE49-F238E27FC236}">
                <a16:creationId xmlns:a16="http://schemas.microsoft.com/office/drawing/2014/main" id="{9E2ACB4B-6541-CCF8-B986-060C82693303}"/>
              </a:ext>
            </a:extLst>
          </p:cNvPr>
          <p:cNvSpPr/>
          <p:nvPr/>
        </p:nvSpPr>
        <p:spPr>
          <a:xfrm>
            <a:off x="1727748" y="6144735"/>
            <a:ext cx="431944" cy="280291"/>
          </a:xfrm>
          <a:prstGeom prst="rightArrow">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cxnSp>
        <p:nvCxnSpPr>
          <p:cNvPr id="59" name="直線コネクタ 58">
            <a:extLst>
              <a:ext uri="{FF2B5EF4-FFF2-40B4-BE49-F238E27FC236}">
                <a16:creationId xmlns:a16="http://schemas.microsoft.com/office/drawing/2014/main" id="{8F281DD9-846E-C3B9-05F0-B403701011F5}"/>
              </a:ext>
            </a:extLst>
          </p:cNvPr>
          <p:cNvCxnSpPr/>
          <p:nvPr/>
        </p:nvCxnSpPr>
        <p:spPr>
          <a:xfrm>
            <a:off x="2123231" y="5677185"/>
            <a:ext cx="0" cy="787150"/>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61" name="正方形/長方形 60">
            <a:extLst>
              <a:ext uri="{FF2B5EF4-FFF2-40B4-BE49-F238E27FC236}">
                <a16:creationId xmlns:a16="http://schemas.microsoft.com/office/drawing/2014/main" id="{11D2A3BB-CF1A-B34A-E3DB-7B8B12FCD41B}"/>
              </a:ext>
            </a:extLst>
          </p:cNvPr>
          <p:cNvSpPr/>
          <p:nvPr/>
        </p:nvSpPr>
        <p:spPr>
          <a:xfrm>
            <a:off x="7782768" y="6263451"/>
            <a:ext cx="1520419" cy="385383"/>
          </a:xfrm>
          <a:prstGeom prst="rect">
            <a:avLst/>
          </a:prstGeom>
          <a:noFill/>
        </p:spPr>
        <p:txBody>
          <a:bodyPr wrap="square" lIns="82953" tIns="41476" rIns="82953" bIns="41476">
            <a:spAutoFit/>
          </a:bodyPr>
          <a:lstStyle/>
          <a:p>
            <a:pPr algn="ctr">
              <a:lnSpc>
                <a:spcPct val="130000"/>
              </a:lnSpc>
            </a:pPr>
            <a:r>
              <a:rPr lang="ja-JP" altLang="en-US" sz="16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rPr>
              <a:t>支給申請</a:t>
            </a:r>
            <a:endParaRPr lang="en-US" altLang="ja-JP" sz="1600" b="1" dirty="0">
              <a:ln w="0"/>
              <a:solidFill>
                <a:schemeClr val="accent1"/>
              </a:solidFill>
              <a:effectLst>
                <a:outerShdw blurRad="38100" dist="25400" dir="5400000" algn="ctr" rotWithShape="0">
                  <a:srgbClr val="6E747A">
                    <a:alpha val="43000"/>
                  </a:srgbClr>
                </a:outerShdw>
              </a:effectLst>
              <a:latin typeface="メイリオ" panose="020B0604030504040204" pitchFamily="50" charset="-128"/>
              <a:ea typeface="メイリオ" panose="020B0604030504040204" pitchFamily="50" charset="-128"/>
            </a:endParaRPr>
          </a:p>
        </p:txBody>
      </p:sp>
      <p:sp>
        <p:nvSpPr>
          <p:cNvPr id="62" name="左中かっこ 61">
            <a:extLst>
              <a:ext uri="{FF2B5EF4-FFF2-40B4-BE49-F238E27FC236}">
                <a16:creationId xmlns:a16="http://schemas.microsoft.com/office/drawing/2014/main" id="{4A429F3B-DBC1-4547-2368-117EA74F1D31}"/>
              </a:ext>
            </a:extLst>
          </p:cNvPr>
          <p:cNvSpPr/>
          <p:nvPr/>
        </p:nvSpPr>
        <p:spPr>
          <a:xfrm rot="16200000">
            <a:off x="4860724" y="3225253"/>
            <a:ext cx="254179" cy="5691013"/>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C7B30CA4-A630-D1AD-24D7-57811467C498}"/>
              </a:ext>
            </a:extLst>
          </p:cNvPr>
          <p:cNvSpPr/>
          <p:nvPr/>
        </p:nvSpPr>
        <p:spPr>
          <a:xfrm>
            <a:off x="4074416" y="6089693"/>
            <a:ext cx="1810420" cy="460788"/>
          </a:xfrm>
          <a:prstGeom prst="rect">
            <a:avLst/>
          </a:prstGeom>
          <a:noFill/>
        </p:spPr>
        <p:txBody>
          <a:bodyPr wrap="square" lIns="82953" tIns="41476" rIns="82953" bIns="41476">
            <a:spAutoFit/>
          </a:bodyPr>
          <a:lstStyle/>
          <a:p>
            <a:pPr algn="ctr">
              <a:lnSpc>
                <a:spcPct val="130000"/>
              </a:lnSpc>
            </a:pPr>
            <a:r>
              <a:rPr lang="ja-JP" altLang="en-US" sz="2000" b="1" dirty="0">
                <a:ln w="0"/>
                <a:latin typeface="メイリオ" panose="020B0604030504040204" pitchFamily="50" charset="-128"/>
                <a:ea typeface="メイリオ" panose="020B0604030504040204" pitchFamily="50" charset="-128"/>
              </a:rPr>
              <a:t>助成対象期間</a:t>
            </a:r>
            <a:endParaRPr lang="en-US" altLang="ja-JP" sz="2000" b="1" dirty="0">
              <a:ln w="0"/>
              <a:latin typeface="メイリオ" panose="020B0604030504040204" pitchFamily="50" charset="-128"/>
              <a:ea typeface="メイリオ" panose="020B0604030504040204" pitchFamily="50" charset="-128"/>
            </a:endParaRPr>
          </a:p>
        </p:txBody>
      </p:sp>
      <p:cxnSp>
        <p:nvCxnSpPr>
          <p:cNvPr id="64" name="直線コネクタ 63">
            <a:extLst>
              <a:ext uri="{FF2B5EF4-FFF2-40B4-BE49-F238E27FC236}">
                <a16:creationId xmlns:a16="http://schemas.microsoft.com/office/drawing/2014/main" id="{2630A01B-BCA4-84EB-4DE6-26DF3DB48723}"/>
              </a:ext>
            </a:extLst>
          </p:cNvPr>
          <p:cNvCxnSpPr/>
          <p:nvPr/>
        </p:nvCxnSpPr>
        <p:spPr>
          <a:xfrm>
            <a:off x="7827505" y="3789040"/>
            <a:ext cx="0" cy="503034"/>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65" name="正方形/長方形 64">
            <a:extLst>
              <a:ext uri="{FF2B5EF4-FFF2-40B4-BE49-F238E27FC236}">
                <a16:creationId xmlns:a16="http://schemas.microsoft.com/office/drawing/2014/main" id="{8678C73B-D6C0-55B8-B441-3EF697811AC4}"/>
              </a:ext>
            </a:extLst>
          </p:cNvPr>
          <p:cNvSpPr/>
          <p:nvPr/>
        </p:nvSpPr>
        <p:spPr>
          <a:xfrm>
            <a:off x="6546701" y="4272903"/>
            <a:ext cx="1810420" cy="309978"/>
          </a:xfrm>
          <a:prstGeom prst="rect">
            <a:avLst/>
          </a:prstGeom>
          <a:noFill/>
        </p:spPr>
        <p:txBody>
          <a:bodyPr wrap="square" lIns="82953" tIns="41476" rIns="82953" bIns="41476">
            <a:spAutoFit/>
          </a:bodyPr>
          <a:lstStyle/>
          <a:p>
            <a:pPr algn="ctr">
              <a:lnSpc>
                <a:spcPct val="130000"/>
              </a:lnSpc>
            </a:pPr>
            <a:r>
              <a:rPr lang="ja-JP" altLang="en-US" sz="1200" b="1" dirty="0">
                <a:ln w="0"/>
                <a:latin typeface="メイリオ" panose="020B0604030504040204" pitchFamily="50" charset="-128"/>
                <a:ea typeface="メイリオ" panose="020B0604030504040204" pitchFamily="50" charset="-128"/>
              </a:rPr>
              <a:t>助成対象期限</a:t>
            </a:r>
            <a:endParaRPr lang="en-US" altLang="ja-JP" sz="1200" b="1" dirty="0">
              <a:ln w="0"/>
              <a:latin typeface="メイリオ" panose="020B0604030504040204" pitchFamily="50" charset="-128"/>
              <a:ea typeface="メイリオ" panose="020B0604030504040204" pitchFamily="50" charset="-128"/>
            </a:endParaRPr>
          </a:p>
        </p:txBody>
      </p:sp>
      <p:cxnSp>
        <p:nvCxnSpPr>
          <p:cNvPr id="66" name="直線コネクタ 65">
            <a:extLst>
              <a:ext uri="{FF2B5EF4-FFF2-40B4-BE49-F238E27FC236}">
                <a16:creationId xmlns:a16="http://schemas.microsoft.com/office/drawing/2014/main" id="{40C6499A-F27F-F586-CFE2-376C84EB7F4E}"/>
              </a:ext>
            </a:extLst>
          </p:cNvPr>
          <p:cNvCxnSpPr/>
          <p:nvPr/>
        </p:nvCxnSpPr>
        <p:spPr>
          <a:xfrm>
            <a:off x="7856928" y="5652887"/>
            <a:ext cx="0" cy="581563"/>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67" name="正方形/長方形 66">
            <a:extLst>
              <a:ext uri="{FF2B5EF4-FFF2-40B4-BE49-F238E27FC236}">
                <a16:creationId xmlns:a16="http://schemas.microsoft.com/office/drawing/2014/main" id="{73F71CCB-48D2-DCF9-306A-962EA00775C4}"/>
              </a:ext>
            </a:extLst>
          </p:cNvPr>
          <p:cNvSpPr/>
          <p:nvPr/>
        </p:nvSpPr>
        <p:spPr>
          <a:xfrm>
            <a:off x="6616004" y="6112596"/>
            <a:ext cx="1810420" cy="309978"/>
          </a:xfrm>
          <a:prstGeom prst="rect">
            <a:avLst/>
          </a:prstGeom>
          <a:noFill/>
        </p:spPr>
        <p:txBody>
          <a:bodyPr wrap="square" lIns="82953" tIns="41476" rIns="82953" bIns="41476">
            <a:spAutoFit/>
          </a:bodyPr>
          <a:lstStyle/>
          <a:p>
            <a:pPr algn="ctr">
              <a:lnSpc>
                <a:spcPct val="130000"/>
              </a:lnSpc>
            </a:pPr>
            <a:r>
              <a:rPr lang="ja-JP" altLang="en-US" sz="1200" b="1" dirty="0">
                <a:ln w="0"/>
                <a:latin typeface="メイリオ" panose="020B0604030504040204" pitchFamily="50" charset="-128"/>
                <a:ea typeface="メイリオ" panose="020B0604030504040204" pitchFamily="50" charset="-128"/>
              </a:rPr>
              <a:t>助成対象期限</a:t>
            </a:r>
            <a:endParaRPr lang="en-US" altLang="ja-JP" sz="1200" b="1" dirty="0">
              <a:ln w="0"/>
              <a:latin typeface="メイリオ" panose="020B0604030504040204" pitchFamily="50" charset="-128"/>
              <a:ea typeface="メイリオ" panose="020B0604030504040204" pitchFamily="50" charset="-128"/>
            </a:endParaRPr>
          </a:p>
        </p:txBody>
      </p:sp>
      <p:sp>
        <p:nvSpPr>
          <p:cNvPr id="68" name="矢印: 右 67">
            <a:extLst>
              <a:ext uri="{FF2B5EF4-FFF2-40B4-BE49-F238E27FC236}">
                <a16:creationId xmlns:a16="http://schemas.microsoft.com/office/drawing/2014/main" id="{FEBFA0F0-C3AB-09C0-728F-434840C62D91}"/>
              </a:ext>
            </a:extLst>
          </p:cNvPr>
          <p:cNvSpPr/>
          <p:nvPr/>
        </p:nvSpPr>
        <p:spPr>
          <a:xfrm>
            <a:off x="7836020" y="6339289"/>
            <a:ext cx="257299" cy="284065"/>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200" dirty="0">
              <a:solidFill>
                <a:sysClr val="windowText" lastClr="000000"/>
              </a:solidFill>
            </a:endParaRPr>
          </a:p>
        </p:txBody>
      </p:sp>
    </p:spTree>
    <p:extLst>
      <p:ext uri="{BB962C8B-B14F-4D97-AF65-F5344CB8AC3E}">
        <p14:creationId xmlns:p14="http://schemas.microsoft.com/office/powerpoint/2010/main" val="2005259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団体経由産業保健活動推進助成金の概要</a:t>
            </a:r>
          </a:p>
        </p:txBody>
      </p:sp>
      <p:sp>
        <p:nvSpPr>
          <p:cNvPr id="38" name="角丸四角形 18">
            <a:extLst>
              <a:ext uri="{FF2B5EF4-FFF2-40B4-BE49-F238E27FC236}">
                <a16:creationId xmlns:a16="http://schemas.microsoft.com/office/drawing/2014/main" id="{F6ECD6EB-0EBD-47E5-942B-555665F84409}"/>
              </a:ext>
            </a:extLst>
          </p:cNvPr>
          <p:cNvSpPr/>
          <p:nvPr/>
        </p:nvSpPr>
        <p:spPr>
          <a:xfrm>
            <a:off x="56456" y="3310288"/>
            <a:ext cx="1698144" cy="288000"/>
          </a:xfrm>
          <a:prstGeom prst="roundRect">
            <a:avLst>
              <a:gd name="adj" fmla="val 0"/>
            </a:avLst>
          </a:prstGeom>
          <a:solidFill>
            <a:srgbClr val="103185"/>
          </a:solidFill>
          <a:ln w="76200">
            <a:noFill/>
          </a:ln>
        </p:spPr>
        <p:txBody>
          <a:bodyPr tIns="72000" rIns="36000" bIns="36000" anchor="ctr"/>
          <a:lstStyle/>
          <a:p>
            <a:pPr algn="ctr" defTabSz="591055">
              <a:lnSpc>
                <a:spcPct val="130000"/>
              </a:lnSpc>
              <a:spcAft>
                <a:spcPts val="796"/>
              </a:spcAft>
            </a:pPr>
            <a:r>
              <a:rPr lang="ja-JP" altLang="en-US" sz="1400" b="1" spc="20" dirty="0">
                <a:solidFill>
                  <a:schemeClr val="bg1"/>
                </a:solidFill>
                <a:latin typeface="メイリオ" panose="020B0604030504040204" pitchFamily="50" charset="-128"/>
                <a:ea typeface="メイリオ" panose="020B0604030504040204" pitchFamily="50" charset="-128"/>
                <a:cs typeface="Noto Sans CJK JP DemiLight" charset="-128"/>
              </a:rPr>
              <a:t>助成の仕組み</a:t>
            </a:r>
          </a:p>
        </p:txBody>
      </p:sp>
      <p:grpSp>
        <p:nvGrpSpPr>
          <p:cNvPr id="43" name="グループ化 42">
            <a:extLst>
              <a:ext uri="{FF2B5EF4-FFF2-40B4-BE49-F238E27FC236}">
                <a16:creationId xmlns:a16="http://schemas.microsoft.com/office/drawing/2014/main" id="{588D4E02-2349-4274-AC66-14C91DD731DC}"/>
              </a:ext>
            </a:extLst>
          </p:cNvPr>
          <p:cNvGrpSpPr/>
          <p:nvPr/>
        </p:nvGrpSpPr>
        <p:grpSpPr>
          <a:xfrm>
            <a:off x="71242" y="3593248"/>
            <a:ext cx="5961878" cy="3182161"/>
            <a:chOff x="176712" y="5954593"/>
            <a:chExt cx="6492288" cy="3455470"/>
          </a:xfrm>
        </p:grpSpPr>
        <p:sp>
          <p:nvSpPr>
            <p:cNvPr id="44" name="正方形/長方形 43">
              <a:extLst>
                <a:ext uri="{FF2B5EF4-FFF2-40B4-BE49-F238E27FC236}">
                  <a16:creationId xmlns:a16="http://schemas.microsoft.com/office/drawing/2014/main" id="{3A89707C-5D67-4322-BBF4-16BC35D12151}"/>
                </a:ext>
              </a:extLst>
            </p:cNvPr>
            <p:cNvSpPr/>
            <p:nvPr/>
          </p:nvSpPr>
          <p:spPr>
            <a:xfrm>
              <a:off x="1201382" y="5996337"/>
              <a:ext cx="1404362" cy="291483"/>
            </a:xfrm>
            <a:prstGeom prst="rect">
              <a:avLst/>
            </a:prstGeom>
            <a:noFill/>
          </p:spPr>
          <p:txBody>
            <a:bodyPr wrap="none" lIns="82953" tIns="41476" rIns="82953" bIns="41476">
              <a:spAutoFit/>
            </a:bodyPr>
            <a:lstStyle/>
            <a:p>
              <a:pPr algn="ctr"/>
              <a:r>
                <a:rPr lang="ja-JP" altLang="en-US" sz="1200" b="1" spc="50" dirty="0">
                  <a:ln w="0"/>
                  <a:solidFill>
                    <a:srgbClr val="005CAF"/>
                  </a:solidFill>
                  <a:latin typeface="メイリオ" panose="020B0604030504040204" pitchFamily="50" charset="-128"/>
                  <a:ea typeface="メイリオ" panose="020B0604030504040204" pitchFamily="50" charset="-128"/>
                </a:rPr>
                <a:t>サービスの流れ</a:t>
              </a:r>
            </a:p>
          </p:txBody>
        </p:sp>
        <p:sp>
          <p:nvSpPr>
            <p:cNvPr id="45" name="正方形/長方形 44">
              <a:extLst>
                <a:ext uri="{FF2B5EF4-FFF2-40B4-BE49-F238E27FC236}">
                  <a16:creationId xmlns:a16="http://schemas.microsoft.com/office/drawing/2014/main" id="{A5CBCD63-EF6A-4A99-AFDC-5DD87E7D4C84}"/>
                </a:ext>
              </a:extLst>
            </p:cNvPr>
            <p:cNvSpPr/>
            <p:nvPr/>
          </p:nvSpPr>
          <p:spPr>
            <a:xfrm>
              <a:off x="4080438" y="6001113"/>
              <a:ext cx="1229801" cy="291483"/>
            </a:xfrm>
            <a:prstGeom prst="rect">
              <a:avLst/>
            </a:prstGeom>
            <a:noFill/>
          </p:spPr>
          <p:txBody>
            <a:bodyPr wrap="none" lIns="82953" tIns="41476" rIns="82953" bIns="41476">
              <a:spAutoFit/>
            </a:bodyPr>
            <a:lstStyle/>
            <a:p>
              <a:pPr algn="ctr"/>
              <a:r>
                <a:rPr lang="ja-JP" altLang="en-US" sz="1200" b="1" spc="50" dirty="0">
                  <a:ln w="0"/>
                  <a:solidFill>
                    <a:srgbClr val="DB4D6D"/>
                  </a:solidFill>
                  <a:latin typeface="メイリオ" panose="020B0604030504040204" pitchFamily="50" charset="-128"/>
                  <a:ea typeface="メイリオ" panose="020B0604030504040204" pitchFamily="50" charset="-128"/>
                </a:rPr>
                <a:t>助成金の流れ</a:t>
              </a:r>
            </a:p>
          </p:txBody>
        </p:sp>
        <p:cxnSp>
          <p:nvCxnSpPr>
            <p:cNvPr id="46" name="直線コネクタ 45">
              <a:extLst>
                <a:ext uri="{FF2B5EF4-FFF2-40B4-BE49-F238E27FC236}">
                  <a16:creationId xmlns:a16="http://schemas.microsoft.com/office/drawing/2014/main" id="{2C28A837-AD92-47C8-BEB1-06A029C8C531}"/>
                </a:ext>
              </a:extLst>
            </p:cNvPr>
            <p:cNvCxnSpPr/>
            <p:nvPr/>
          </p:nvCxnSpPr>
          <p:spPr>
            <a:xfrm>
              <a:off x="176712" y="5954593"/>
              <a:ext cx="6480001" cy="309"/>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
          <p:nvSpPr>
            <p:cNvPr id="47" name="角丸四角形 20">
              <a:extLst>
                <a:ext uri="{FF2B5EF4-FFF2-40B4-BE49-F238E27FC236}">
                  <a16:creationId xmlns:a16="http://schemas.microsoft.com/office/drawing/2014/main" id="{E7D8A234-8136-4F88-AB17-0DDEB9BD0860}"/>
                </a:ext>
              </a:extLst>
            </p:cNvPr>
            <p:cNvSpPr/>
            <p:nvPr/>
          </p:nvSpPr>
          <p:spPr>
            <a:xfrm>
              <a:off x="535894" y="7161367"/>
              <a:ext cx="983163" cy="306369"/>
            </a:xfrm>
            <a:prstGeom prst="roundRect">
              <a:avLst>
                <a:gd name="adj" fmla="val 0"/>
              </a:avLst>
            </a:prstGeom>
            <a:solidFill>
              <a:srgbClr val="FFC000"/>
            </a:solidFill>
          </p:spPr>
          <p:txBody>
            <a:bodyPr wrap="none" anchor="ctr"/>
            <a:lstStyle/>
            <a:p>
              <a:pPr algn="ctr" defTabSz="536205">
                <a:lnSpc>
                  <a:spcPct val="130000"/>
                </a:lnSpc>
                <a:defRPr/>
              </a:pPr>
              <a:r>
                <a:rPr lang="ja-JP" altLang="en-US"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事業者等</a:t>
              </a:r>
              <a:endParaRPr lang="en-US" altLang="ja-JP" sz="1200" b="1" kern="0" spc="217" dirty="0">
                <a:solidFill>
                  <a:srgbClr val="FFFFFF"/>
                </a:solidFill>
                <a:latin typeface="メイリオ" panose="020B0604030504040204" pitchFamily="50" charset="-128"/>
                <a:ea typeface="メイリオ" panose="020B0604030504040204" pitchFamily="50" charset="-128"/>
                <a:cs typeface="Noto Sans CJK JP DemiLight" charset="-128"/>
              </a:endParaRPr>
            </a:p>
          </p:txBody>
        </p:sp>
        <p:pic>
          <p:nvPicPr>
            <p:cNvPr id="48" name="図 47">
              <a:extLst>
                <a:ext uri="{FF2B5EF4-FFF2-40B4-BE49-F238E27FC236}">
                  <a16:creationId xmlns:a16="http://schemas.microsoft.com/office/drawing/2014/main" id="{92AFA6CA-129E-4CED-9D75-F473F8CE0C9C}"/>
                </a:ext>
              </a:extLst>
            </p:cNvPr>
            <p:cNvPicPr>
              <a:picLocks noChangeAspect="1"/>
            </p:cNvPicPr>
            <p:nvPr/>
          </p:nvPicPr>
          <p:blipFill rotWithShape="1">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b="24884"/>
            <a:stretch/>
          </p:blipFill>
          <p:spPr>
            <a:xfrm>
              <a:off x="2805105" y="7060125"/>
              <a:ext cx="1064690" cy="758150"/>
            </a:xfrm>
            <a:prstGeom prst="rect">
              <a:avLst/>
            </a:prstGeom>
          </p:spPr>
        </p:pic>
        <p:sp>
          <p:nvSpPr>
            <p:cNvPr id="49" name="角丸四角形 22">
              <a:extLst>
                <a:ext uri="{FF2B5EF4-FFF2-40B4-BE49-F238E27FC236}">
                  <a16:creationId xmlns:a16="http://schemas.microsoft.com/office/drawing/2014/main" id="{116543E8-F3CF-412E-8A75-AF5D031747F1}"/>
                </a:ext>
              </a:extLst>
            </p:cNvPr>
            <p:cNvSpPr/>
            <p:nvPr/>
          </p:nvSpPr>
          <p:spPr>
            <a:xfrm>
              <a:off x="2940088" y="8181656"/>
              <a:ext cx="875175" cy="744971"/>
            </a:xfrm>
            <a:prstGeom prst="roundRect">
              <a:avLst>
                <a:gd name="adj" fmla="val 0"/>
              </a:avLst>
            </a:prstGeom>
            <a:solidFill>
              <a:srgbClr val="DB4D6D"/>
            </a:solidFill>
          </p:spPr>
          <p:txBody>
            <a:bodyPr wrap="none" anchor="ctr"/>
            <a:lstStyle/>
            <a:p>
              <a:pPr algn="ctr" defTabSz="536205">
                <a:lnSpc>
                  <a:spcPct val="130000"/>
                </a:lnSpc>
                <a:spcAft>
                  <a:spcPts val="722"/>
                </a:spcAft>
                <a:defRPr/>
              </a:pPr>
              <a:r>
                <a:rPr lang="ja-JP" altLang="en-US" sz="11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団体等</a:t>
              </a:r>
            </a:p>
          </p:txBody>
        </p:sp>
        <p:sp>
          <p:nvSpPr>
            <p:cNvPr id="50" name="角丸四角形 23">
              <a:extLst>
                <a:ext uri="{FF2B5EF4-FFF2-40B4-BE49-F238E27FC236}">
                  <a16:creationId xmlns:a16="http://schemas.microsoft.com/office/drawing/2014/main" id="{5954141E-F190-49C5-AB41-8DCCD5F0DCEE}"/>
                </a:ext>
              </a:extLst>
            </p:cNvPr>
            <p:cNvSpPr/>
            <p:nvPr/>
          </p:nvSpPr>
          <p:spPr>
            <a:xfrm>
              <a:off x="5473752" y="8049960"/>
              <a:ext cx="1120633" cy="921403"/>
            </a:xfrm>
            <a:prstGeom prst="roundRect">
              <a:avLst>
                <a:gd name="adj" fmla="val 0"/>
              </a:avLst>
            </a:prstGeom>
            <a:solidFill>
              <a:srgbClr val="103185"/>
            </a:solidFill>
          </p:spPr>
          <p:txBody>
            <a:bodyPr wrap="none" anchor="ctr"/>
            <a:lstStyle/>
            <a:p>
              <a:pPr algn="ctr" defTabSz="536205">
                <a:defRPr/>
              </a:pPr>
              <a:r>
                <a:rPr lang="ja-JP" altLang="en-US" sz="11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労働者健康</a:t>
              </a:r>
              <a:endParaRPr lang="en-US" altLang="ja-JP" sz="1100" b="1" kern="0" spc="217" dirty="0">
                <a:solidFill>
                  <a:srgbClr val="FFFFFF"/>
                </a:solidFill>
                <a:latin typeface="メイリオ" panose="020B0604030504040204" pitchFamily="50" charset="-128"/>
                <a:ea typeface="メイリオ" panose="020B0604030504040204" pitchFamily="50" charset="-128"/>
                <a:cs typeface="Noto Sans CJK JP DemiLight" charset="-128"/>
              </a:endParaRPr>
            </a:p>
            <a:p>
              <a:pPr algn="ctr" defTabSz="536205">
                <a:defRPr/>
              </a:pPr>
              <a:r>
                <a:rPr lang="ja-JP" altLang="en-US" sz="11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安全機構</a:t>
              </a:r>
            </a:p>
          </p:txBody>
        </p:sp>
        <p:sp>
          <p:nvSpPr>
            <p:cNvPr id="51" name="左右矢印 24">
              <a:extLst>
                <a:ext uri="{FF2B5EF4-FFF2-40B4-BE49-F238E27FC236}">
                  <a16:creationId xmlns:a16="http://schemas.microsoft.com/office/drawing/2014/main" id="{FB22B220-2396-4920-9042-D577B678FC08}"/>
                </a:ext>
              </a:extLst>
            </p:cNvPr>
            <p:cNvSpPr/>
            <p:nvPr/>
          </p:nvSpPr>
          <p:spPr>
            <a:xfrm>
              <a:off x="1737865" y="8819870"/>
              <a:ext cx="1008000" cy="252000"/>
            </a:xfrm>
            <a:prstGeom prst="leftRightArrow">
              <a:avLst/>
            </a:prstGeom>
            <a:solidFill>
              <a:srgbClr val="005CAF"/>
            </a:solidFill>
            <a:ln>
              <a:noFill/>
            </a:ln>
          </p:spPr>
          <p:style>
            <a:lnRef idx="2">
              <a:schemeClr val="accent2"/>
            </a:lnRef>
            <a:fillRef idx="1">
              <a:schemeClr val="lt1"/>
            </a:fillRef>
            <a:effectRef idx="0">
              <a:schemeClr val="accent2"/>
            </a:effectRef>
            <a:fontRef idx="minor">
              <a:schemeClr val="dk1"/>
            </a:fontRef>
          </p:style>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53" name="正方形/長方形 52">
              <a:extLst>
                <a:ext uri="{FF2B5EF4-FFF2-40B4-BE49-F238E27FC236}">
                  <a16:creationId xmlns:a16="http://schemas.microsoft.com/office/drawing/2014/main" id="{FA84B0CA-B6F5-4FB9-A91C-6AB8304233C8}"/>
                </a:ext>
              </a:extLst>
            </p:cNvPr>
            <p:cNvSpPr/>
            <p:nvPr/>
          </p:nvSpPr>
          <p:spPr>
            <a:xfrm>
              <a:off x="4163683" y="6802961"/>
              <a:ext cx="1275410" cy="284079"/>
            </a:xfrm>
            <a:prstGeom prst="rect">
              <a:avLst/>
            </a:prstGeom>
          </p:spPr>
          <p:txBody>
            <a:bodyPr wrap="square">
              <a:spAutoFit/>
            </a:bodyPr>
            <a:lstStyle/>
            <a:p>
              <a:pPr marL="195864" indent="-391729" defTabSz="414772">
                <a:buClr>
                  <a:prstClr val="black"/>
                </a:buClr>
                <a:tabLst>
                  <a:tab pos="77770" algn="l"/>
                </a:tabLst>
                <a:defRPr/>
              </a:pPr>
              <a:r>
                <a:rPr lang="en-US" altLang="ja-JP" sz="1050" b="1" kern="0" dirty="0">
                  <a:latin typeface="メイリオ" panose="020B0604030504040204" pitchFamily="50" charset="-128"/>
                  <a:ea typeface="メイリオ" panose="020B0604030504040204" pitchFamily="50" charset="-128"/>
                </a:rPr>
                <a:t>1.</a:t>
              </a:r>
              <a:r>
                <a:rPr lang="ja-JP" altLang="en-US" sz="1050" b="1" kern="0" dirty="0">
                  <a:latin typeface="メイリオ" panose="020B0604030504040204" pitchFamily="50" charset="-128"/>
                  <a:ea typeface="メイリオ" panose="020B0604030504040204" pitchFamily="50" charset="-128"/>
                </a:rPr>
                <a:t>実施計画提出</a:t>
              </a:r>
              <a:endParaRPr lang="en-US" altLang="ja-JP" sz="1050" b="1" kern="0"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C35A6E59-BE44-41F9-B26B-C8522C748AD1}"/>
                </a:ext>
              </a:extLst>
            </p:cNvPr>
            <p:cNvSpPr/>
            <p:nvPr/>
          </p:nvSpPr>
          <p:spPr>
            <a:xfrm>
              <a:off x="1607011" y="7020456"/>
              <a:ext cx="1117022" cy="275724"/>
            </a:xfrm>
            <a:prstGeom prst="rect">
              <a:avLst/>
            </a:prstGeom>
          </p:spPr>
          <p:txBody>
            <a:bodyPr wrap="square">
              <a:spAutoFit/>
            </a:bodyPr>
            <a:lstStyle/>
            <a:p>
              <a:pPr marL="195864" indent="-391729" algn="ctr" defTabSz="414772">
                <a:buClr>
                  <a:prstClr val="black"/>
                </a:buClr>
                <a:tabLst>
                  <a:tab pos="77770" algn="l"/>
                </a:tabLst>
                <a:defRPr/>
              </a:pPr>
              <a:r>
                <a:rPr lang="ja-JP" altLang="en-US" sz="1050" kern="0" dirty="0">
                  <a:latin typeface="メイリオ" panose="020B0604030504040204" pitchFamily="50" charset="-128"/>
                  <a:ea typeface="メイリオ" panose="020B0604030504040204" pitchFamily="50" charset="-128"/>
                </a:rPr>
                <a:t>利用</a:t>
              </a:r>
              <a:r>
                <a:rPr kumimoji="1" lang="ja-JP" altLang="en-US" sz="1050" dirty="0">
                  <a:latin typeface="メイリオ" panose="020B0604030504040204" pitchFamily="50" charset="-128"/>
                  <a:ea typeface="メイリオ" panose="020B0604030504040204" pitchFamily="50" charset="-128"/>
                </a:rPr>
                <a:t>申し込み</a:t>
              </a:r>
              <a:endParaRPr kumimoji="1" lang="en-US" altLang="ja-JP" sz="1050" dirty="0">
                <a:latin typeface="メイリオ" panose="020B0604030504040204" pitchFamily="50" charset="-128"/>
                <a:ea typeface="メイリオ" panose="020B0604030504040204" pitchFamily="50" charset="-128"/>
              </a:endParaRPr>
            </a:p>
          </p:txBody>
        </p:sp>
        <p:sp>
          <p:nvSpPr>
            <p:cNvPr id="55" name="角丸四角形 27">
              <a:extLst>
                <a:ext uri="{FF2B5EF4-FFF2-40B4-BE49-F238E27FC236}">
                  <a16:creationId xmlns:a16="http://schemas.microsoft.com/office/drawing/2014/main" id="{0F90B666-AA70-4EAF-B59E-29FF6B6F187D}"/>
                </a:ext>
              </a:extLst>
            </p:cNvPr>
            <p:cNvSpPr/>
            <p:nvPr/>
          </p:nvSpPr>
          <p:spPr>
            <a:xfrm>
              <a:off x="545145" y="8583416"/>
              <a:ext cx="1167064" cy="654273"/>
            </a:xfrm>
            <a:prstGeom prst="roundRect">
              <a:avLst>
                <a:gd name="adj" fmla="val 0"/>
              </a:avLst>
            </a:prstGeom>
            <a:solidFill>
              <a:srgbClr val="005CAF"/>
            </a:solidFill>
          </p:spPr>
          <p:txBody>
            <a:bodyPr anchor="ctr"/>
            <a:lstStyle/>
            <a:p>
              <a:pPr algn="ctr" defTabSz="536205">
                <a:lnSpc>
                  <a:spcPct val="130000"/>
                </a:lnSpc>
                <a:defRPr/>
              </a:pPr>
              <a:r>
                <a:rPr lang="ja-JP" altLang="en-US" sz="11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産業医、</a:t>
              </a:r>
              <a:endParaRPr lang="en-US" altLang="ja-JP" sz="1100" b="1" kern="0" spc="217" dirty="0">
                <a:solidFill>
                  <a:srgbClr val="FFFFFF"/>
                </a:solidFill>
                <a:latin typeface="メイリオ" panose="020B0604030504040204" pitchFamily="50" charset="-128"/>
                <a:ea typeface="メイリオ" panose="020B0604030504040204" pitchFamily="50" charset="-128"/>
                <a:cs typeface="Noto Sans CJK JP DemiLight" charset="-128"/>
              </a:endParaRPr>
            </a:p>
            <a:p>
              <a:pPr algn="ctr" defTabSz="536205">
                <a:lnSpc>
                  <a:spcPct val="130000"/>
                </a:lnSpc>
                <a:defRPr/>
              </a:pPr>
              <a:r>
                <a:rPr lang="ja-JP" altLang="en-US" sz="1100" b="1" kern="0" spc="217" dirty="0">
                  <a:solidFill>
                    <a:srgbClr val="FFFFFF"/>
                  </a:solidFill>
                  <a:latin typeface="メイリオ" panose="020B0604030504040204" pitchFamily="50" charset="-128"/>
                  <a:ea typeface="メイリオ" panose="020B0604030504040204" pitchFamily="50" charset="-128"/>
                  <a:cs typeface="Noto Sans CJK JP DemiLight" charset="-128"/>
                </a:rPr>
                <a:t>保健師等</a:t>
              </a:r>
              <a:endParaRPr lang="ja-JP" altLang="en-US" sz="1100" b="1" kern="0" spc="217" dirty="0">
                <a:solidFill>
                  <a:prstClr val="white"/>
                </a:solidFill>
                <a:latin typeface="メイリオ" panose="020B0604030504040204" pitchFamily="50" charset="-128"/>
                <a:ea typeface="メイリオ" panose="020B0604030504040204" pitchFamily="50" charset="-128"/>
                <a:cs typeface="Noto Sans CJK JP DemiLight" charset="-128"/>
              </a:endParaRPr>
            </a:p>
          </p:txBody>
        </p:sp>
        <p:sp>
          <p:nvSpPr>
            <p:cNvPr id="56" name="正方形/長方形 55">
              <a:extLst>
                <a:ext uri="{FF2B5EF4-FFF2-40B4-BE49-F238E27FC236}">
                  <a16:creationId xmlns:a16="http://schemas.microsoft.com/office/drawing/2014/main" id="{E79A20EA-417D-44D2-89BE-66AD2FAD0775}"/>
                </a:ext>
              </a:extLst>
            </p:cNvPr>
            <p:cNvSpPr/>
            <p:nvPr/>
          </p:nvSpPr>
          <p:spPr>
            <a:xfrm>
              <a:off x="1962210" y="8633789"/>
              <a:ext cx="595963" cy="275724"/>
            </a:xfrm>
            <a:prstGeom prst="rect">
              <a:avLst/>
            </a:prstGeom>
          </p:spPr>
          <p:txBody>
            <a:bodyPr wrap="square">
              <a:spAutoFit/>
            </a:bodyPr>
            <a:lstStyle/>
            <a:p>
              <a:pPr marL="195864" indent="-391729" algn="ctr" defTabSz="414772">
                <a:buClr>
                  <a:prstClr val="black"/>
                </a:buClr>
                <a:tabLst>
                  <a:tab pos="77770" algn="l"/>
                </a:tabLst>
                <a:defRPr/>
              </a:pPr>
              <a:r>
                <a:rPr lang="ja-JP" altLang="en-US" sz="1050" kern="0" dirty="0">
                  <a:latin typeface="メイリオ" panose="020B0604030504040204" pitchFamily="50" charset="-128"/>
                  <a:ea typeface="メイリオ" panose="020B0604030504040204" pitchFamily="50" charset="-128"/>
                </a:rPr>
                <a:t>契約</a:t>
              </a:r>
              <a:endParaRPr lang="en-US" altLang="ja-JP" sz="1050" kern="0" dirty="0">
                <a:latin typeface="メイリオ" panose="020B0604030504040204" pitchFamily="50" charset="-128"/>
                <a:ea typeface="メイリオ" panose="020B0604030504040204" pitchFamily="50" charset="-128"/>
              </a:endParaRPr>
            </a:p>
          </p:txBody>
        </p:sp>
        <p:sp>
          <p:nvSpPr>
            <p:cNvPr id="57" name="右矢印 29">
              <a:extLst>
                <a:ext uri="{FF2B5EF4-FFF2-40B4-BE49-F238E27FC236}">
                  <a16:creationId xmlns:a16="http://schemas.microsoft.com/office/drawing/2014/main" id="{A598A58A-7BC1-4D48-BAD9-C66BDDD40DB6}"/>
                </a:ext>
              </a:extLst>
            </p:cNvPr>
            <p:cNvSpPr/>
            <p:nvPr/>
          </p:nvSpPr>
          <p:spPr>
            <a:xfrm>
              <a:off x="4110558" y="7004970"/>
              <a:ext cx="1328535" cy="252000"/>
            </a:xfrm>
            <a:prstGeom prst="rightArrow">
              <a:avLst/>
            </a:prstGeom>
            <a:solidFill>
              <a:srgbClr val="DB4D6D"/>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58" name="正方形/長方形 57">
              <a:extLst>
                <a:ext uri="{FF2B5EF4-FFF2-40B4-BE49-F238E27FC236}">
                  <a16:creationId xmlns:a16="http://schemas.microsoft.com/office/drawing/2014/main" id="{0ECAD449-07FC-4368-A17F-A840541500EB}"/>
                </a:ext>
              </a:extLst>
            </p:cNvPr>
            <p:cNvSpPr/>
            <p:nvPr/>
          </p:nvSpPr>
          <p:spPr>
            <a:xfrm>
              <a:off x="4157084" y="8008304"/>
              <a:ext cx="1282009" cy="284079"/>
            </a:xfrm>
            <a:prstGeom prst="rect">
              <a:avLst/>
            </a:prstGeom>
          </p:spPr>
          <p:txBody>
            <a:bodyPr wrap="square">
              <a:spAutoFit/>
            </a:bodyPr>
            <a:lstStyle/>
            <a:p>
              <a:pPr marL="195864" indent="-391729" defTabSz="414772">
                <a:buClr>
                  <a:prstClr val="black"/>
                </a:buClr>
                <a:tabLst>
                  <a:tab pos="77770" algn="l"/>
                </a:tabLst>
                <a:defRPr/>
              </a:pPr>
              <a:r>
                <a:rPr lang="en-US" altLang="ja-JP" sz="1050" b="1" kern="0" dirty="0">
                  <a:latin typeface="メイリオ" panose="020B0604030504040204" pitchFamily="50" charset="-128"/>
                  <a:ea typeface="メイリオ" panose="020B0604030504040204" pitchFamily="50" charset="-128"/>
                </a:rPr>
                <a:t>4.</a:t>
              </a:r>
              <a:r>
                <a:rPr lang="ja-JP" altLang="en-US" sz="1050" b="1" kern="0" dirty="0">
                  <a:latin typeface="メイリオ" panose="020B0604030504040204" pitchFamily="50" charset="-128"/>
                  <a:ea typeface="メイリオ" panose="020B0604030504040204" pitchFamily="50" charset="-128"/>
                </a:rPr>
                <a:t>助成金申請</a:t>
              </a:r>
              <a:endParaRPr lang="en-US" altLang="ja-JP" sz="1050" b="1" kern="0" dirty="0">
                <a:latin typeface="メイリオ" panose="020B0604030504040204" pitchFamily="50" charset="-128"/>
                <a:ea typeface="メイリオ" panose="020B0604030504040204" pitchFamily="50" charset="-128"/>
              </a:endParaRPr>
            </a:p>
          </p:txBody>
        </p:sp>
        <p:sp>
          <p:nvSpPr>
            <p:cNvPr id="59" name="右矢印 32">
              <a:extLst>
                <a:ext uri="{FF2B5EF4-FFF2-40B4-BE49-F238E27FC236}">
                  <a16:creationId xmlns:a16="http://schemas.microsoft.com/office/drawing/2014/main" id="{F09A64B2-BB6C-4361-8427-EE273507B134}"/>
                </a:ext>
              </a:extLst>
            </p:cNvPr>
            <p:cNvSpPr/>
            <p:nvPr/>
          </p:nvSpPr>
          <p:spPr>
            <a:xfrm>
              <a:off x="4067525" y="8192452"/>
              <a:ext cx="1328535" cy="252000"/>
            </a:xfrm>
            <a:prstGeom prst="rightArrow">
              <a:avLst/>
            </a:prstGeom>
            <a:solidFill>
              <a:srgbClr val="DB4D6D"/>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60" name="右矢印 33">
              <a:extLst>
                <a:ext uri="{FF2B5EF4-FFF2-40B4-BE49-F238E27FC236}">
                  <a16:creationId xmlns:a16="http://schemas.microsoft.com/office/drawing/2014/main" id="{4AC6A0C1-EC01-46FB-999B-4C393843C0C9}"/>
                </a:ext>
              </a:extLst>
            </p:cNvPr>
            <p:cNvSpPr/>
            <p:nvPr/>
          </p:nvSpPr>
          <p:spPr>
            <a:xfrm flipH="1">
              <a:off x="4067525" y="7457003"/>
              <a:ext cx="1328533" cy="252000"/>
            </a:xfrm>
            <a:prstGeom prst="rightArrow">
              <a:avLst/>
            </a:prstGeom>
            <a:solidFill>
              <a:srgbClr val="103185"/>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62" name="正方形/長方形 61">
              <a:extLst>
                <a:ext uri="{FF2B5EF4-FFF2-40B4-BE49-F238E27FC236}">
                  <a16:creationId xmlns:a16="http://schemas.microsoft.com/office/drawing/2014/main" id="{D6417CAD-652E-41EE-95AF-2D6F42524FE7}"/>
                </a:ext>
              </a:extLst>
            </p:cNvPr>
            <p:cNvSpPr/>
            <p:nvPr/>
          </p:nvSpPr>
          <p:spPr>
            <a:xfrm>
              <a:off x="4168991" y="7281878"/>
              <a:ext cx="991432" cy="284079"/>
            </a:xfrm>
            <a:prstGeom prst="rect">
              <a:avLst/>
            </a:prstGeom>
          </p:spPr>
          <p:txBody>
            <a:bodyPr wrap="square">
              <a:spAutoFit/>
            </a:bodyPr>
            <a:lstStyle/>
            <a:p>
              <a:pPr marL="195864" indent="-391729" defTabSz="414772">
                <a:buClr>
                  <a:prstClr val="black"/>
                </a:buClr>
                <a:tabLst>
                  <a:tab pos="77770" algn="l"/>
                </a:tabLst>
                <a:defRPr/>
              </a:pPr>
              <a:r>
                <a:rPr lang="en-US" altLang="ja-JP" sz="1050" b="1" kern="0" dirty="0">
                  <a:latin typeface="メイリオ" panose="020B0604030504040204" pitchFamily="50" charset="-128"/>
                  <a:ea typeface="メイリオ" panose="020B0604030504040204" pitchFamily="50" charset="-128"/>
                </a:rPr>
                <a:t>2.</a:t>
              </a:r>
              <a:r>
                <a:rPr lang="ja-JP" altLang="en-US" sz="1050" b="1" kern="0" dirty="0">
                  <a:latin typeface="メイリオ" panose="020B0604030504040204" pitchFamily="50" charset="-128"/>
                  <a:ea typeface="メイリオ" panose="020B0604030504040204" pitchFamily="50" charset="-128"/>
                </a:rPr>
                <a:t>計画承認</a:t>
              </a:r>
              <a:endParaRPr lang="en-US" altLang="ja-JP" sz="1050" b="1" kern="0" dirty="0">
                <a:latin typeface="メイリオ" panose="020B0604030504040204" pitchFamily="50" charset="-128"/>
                <a:ea typeface="メイリオ" panose="020B0604030504040204" pitchFamily="50" charset="-128"/>
              </a:endParaRPr>
            </a:p>
          </p:txBody>
        </p:sp>
        <p:sp>
          <p:nvSpPr>
            <p:cNvPr id="63" name="右矢印 35">
              <a:extLst>
                <a:ext uri="{FF2B5EF4-FFF2-40B4-BE49-F238E27FC236}">
                  <a16:creationId xmlns:a16="http://schemas.microsoft.com/office/drawing/2014/main" id="{D410D581-27AC-4668-917B-D4267AD70848}"/>
                </a:ext>
              </a:extLst>
            </p:cNvPr>
            <p:cNvSpPr/>
            <p:nvPr/>
          </p:nvSpPr>
          <p:spPr>
            <a:xfrm flipH="1">
              <a:off x="4058273" y="8622694"/>
              <a:ext cx="1328533" cy="252000"/>
            </a:xfrm>
            <a:prstGeom prst="rightArrow">
              <a:avLst/>
            </a:prstGeom>
            <a:solidFill>
              <a:srgbClr val="103185"/>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64" name="正方形/長方形 63">
              <a:extLst>
                <a:ext uri="{FF2B5EF4-FFF2-40B4-BE49-F238E27FC236}">
                  <a16:creationId xmlns:a16="http://schemas.microsoft.com/office/drawing/2014/main" id="{FD44B355-906D-49EE-B534-5E5BC8B0D301}"/>
                </a:ext>
              </a:extLst>
            </p:cNvPr>
            <p:cNvSpPr/>
            <p:nvPr/>
          </p:nvSpPr>
          <p:spPr>
            <a:xfrm>
              <a:off x="4150296" y="8445737"/>
              <a:ext cx="1249340" cy="284079"/>
            </a:xfrm>
            <a:prstGeom prst="rect">
              <a:avLst/>
            </a:prstGeom>
          </p:spPr>
          <p:txBody>
            <a:bodyPr wrap="square">
              <a:spAutoFit/>
            </a:bodyPr>
            <a:lstStyle/>
            <a:p>
              <a:pPr marL="195864" indent="-391729" defTabSz="414772">
                <a:buClr>
                  <a:prstClr val="black"/>
                </a:buClr>
                <a:tabLst>
                  <a:tab pos="77770" algn="l"/>
                </a:tabLst>
                <a:defRPr/>
              </a:pPr>
              <a:r>
                <a:rPr lang="en-US" altLang="ja-JP" sz="1050" b="1" kern="0" dirty="0">
                  <a:latin typeface="メイリオ" panose="020B0604030504040204" pitchFamily="50" charset="-128"/>
                  <a:ea typeface="メイリオ" panose="020B0604030504040204" pitchFamily="50" charset="-128"/>
                </a:rPr>
                <a:t>5.</a:t>
              </a:r>
              <a:r>
                <a:rPr lang="ja-JP" altLang="en-US" sz="1050" b="1" kern="0" dirty="0">
                  <a:latin typeface="メイリオ" panose="020B0604030504040204" pitchFamily="50" charset="-128"/>
                  <a:ea typeface="メイリオ" panose="020B0604030504040204" pitchFamily="50" charset="-128"/>
                </a:rPr>
                <a:t>助成金支給</a:t>
              </a:r>
              <a:endParaRPr lang="en-US" altLang="ja-JP" sz="1050" b="1" kern="0" dirty="0">
                <a:latin typeface="メイリオ" panose="020B0604030504040204" pitchFamily="50" charset="-128"/>
                <a:ea typeface="メイリオ" panose="020B0604030504040204" pitchFamily="50" charset="-128"/>
              </a:endParaRPr>
            </a:p>
          </p:txBody>
        </p:sp>
        <p:sp>
          <p:nvSpPr>
            <p:cNvPr id="65" name="右矢印 37">
              <a:extLst>
                <a:ext uri="{FF2B5EF4-FFF2-40B4-BE49-F238E27FC236}">
                  <a16:creationId xmlns:a16="http://schemas.microsoft.com/office/drawing/2014/main" id="{3FB88BDB-E007-4692-9DC1-6FF07F2FF2CA}"/>
                </a:ext>
              </a:extLst>
            </p:cNvPr>
            <p:cNvSpPr/>
            <p:nvPr/>
          </p:nvSpPr>
          <p:spPr>
            <a:xfrm rot="5400000" flipH="1">
              <a:off x="259852" y="7893000"/>
              <a:ext cx="900000" cy="252000"/>
            </a:xfrm>
            <a:prstGeom prst="rightArrow">
              <a:avLst/>
            </a:prstGeom>
            <a:solidFill>
              <a:srgbClr val="005CAF"/>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66" name="正方形/長方形 65">
              <a:extLst>
                <a:ext uri="{FF2B5EF4-FFF2-40B4-BE49-F238E27FC236}">
                  <a16:creationId xmlns:a16="http://schemas.microsoft.com/office/drawing/2014/main" id="{BDD2AE67-8655-44EE-9A21-2ABD4CE6678D}"/>
                </a:ext>
              </a:extLst>
            </p:cNvPr>
            <p:cNvSpPr/>
            <p:nvPr/>
          </p:nvSpPr>
          <p:spPr>
            <a:xfrm>
              <a:off x="733248" y="7686037"/>
              <a:ext cx="2071857" cy="284079"/>
            </a:xfrm>
            <a:prstGeom prst="rect">
              <a:avLst/>
            </a:prstGeom>
          </p:spPr>
          <p:txBody>
            <a:bodyPr wrap="square">
              <a:spAutoFit/>
            </a:bodyPr>
            <a:lstStyle/>
            <a:p>
              <a:pPr indent="-77770" defTabSz="414772">
                <a:buClr>
                  <a:prstClr val="black"/>
                </a:buClr>
                <a:tabLst>
                  <a:tab pos="77770" algn="l"/>
                </a:tabLst>
                <a:defRPr/>
              </a:pPr>
              <a:r>
                <a:rPr lang="en-US" altLang="ja-JP" sz="1050" b="1" kern="0" dirty="0">
                  <a:latin typeface="メイリオ" panose="020B0604030504040204" pitchFamily="50" charset="-128"/>
                  <a:ea typeface="メイリオ" panose="020B0604030504040204" pitchFamily="50" charset="-128"/>
                </a:rPr>
                <a:t>3.</a:t>
              </a:r>
              <a:r>
                <a:rPr lang="ja-JP" altLang="en-US" sz="1050" b="1" kern="0" dirty="0">
                  <a:latin typeface="メイリオ" panose="020B0604030504040204" pitchFamily="50" charset="-128"/>
                  <a:ea typeface="メイリオ" panose="020B0604030504040204" pitchFamily="50" charset="-128"/>
                </a:rPr>
                <a:t>産業保健サービスを提供</a:t>
              </a:r>
              <a:endParaRPr lang="en-US" altLang="ja-JP" sz="1050" b="1" kern="0" dirty="0">
                <a:latin typeface="メイリオ" panose="020B0604030504040204" pitchFamily="50" charset="-128"/>
                <a:ea typeface="メイリオ" panose="020B0604030504040204" pitchFamily="50" charset="-128"/>
              </a:endParaRPr>
            </a:p>
          </p:txBody>
        </p:sp>
        <p:sp>
          <p:nvSpPr>
            <p:cNvPr id="68" name="正方形/長方形 67">
              <a:extLst>
                <a:ext uri="{FF2B5EF4-FFF2-40B4-BE49-F238E27FC236}">
                  <a16:creationId xmlns:a16="http://schemas.microsoft.com/office/drawing/2014/main" id="{17D12172-CBA1-4F91-8F7A-196F8CB29B85}"/>
                </a:ext>
              </a:extLst>
            </p:cNvPr>
            <p:cNvSpPr/>
            <p:nvPr/>
          </p:nvSpPr>
          <p:spPr>
            <a:xfrm>
              <a:off x="278691" y="6239602"/>
              <a:ext cx="3638233" cy="3170461"/>
            </a:xfrm>
            <a:prstGeom prst="rect">
              <a:avLst/>
            </a:prstGeom>
            <a:noFill/>
            <a:ln w="28575">
              <a:solidFill>
                <a:srgbClr val="005CA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dirty="0">
                <a:latin typeface="メイリオ" panose="020B0604030504040204" pitchFamily="50" charset="-128"/>
                <a:ea typeface="メイリオ" panose="020B0604030504040204" pitchFamily="50" charset="-128"/>
              </a:endParaRPr>
            </a:p>
          </p:txBody>
        </p:sp>
        <p:sp>
          <p:nvSpPr>
            <p:cNvPr id="69" name="正方形/長方形 68">
              <a:extLst>
                <a:ext uri="{FF2B5EF4-FFF2-40B4-BE49-F238E27FC236}">
                  <a16:creationId xmlns:a16="http://schemas.microsoft.com/office/drawing/2014/main" id="{AD0B136A-4FAD-4254-8906-0913A2C590AF}"/>
                </a:ext>
              </a:extLst>
            </p:cNvPr>
            <p:cNvSpPr/>
            <p:nvPr/>
          </p:nvSpPr>
          <p:spPr>
            <a:xfrm>
              <a:off x="2793999" y="6349061"/>
              <a:ext cx="3858897" cy="2969271"/>
            </a:xfrm>
            <a:prstGeom prst="rect">
              <a:avLst/>
            </a:prstGeom>
            <a:noFill/>
            <a:ln w="53975">
              <a:solidFill>
                <a:srgbClr val="DB4D6D"/>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dirty="0">
                <a:latin typeface="メイリオ" panose="020B0604030504040204" pitchFamily="50" charset="-128"/>
                <a:ea typeface="メイリオ" panose="020B0604030504040204" pitchFamily="50" charset="-128"/>
              </a:endParaRPr>
            </a:p>
          </p:txBody>
        </p:sp>
        <p:sp>
          <p:nvSpPr>
            <p:cNvPr id="70" name="正方形/長方形 69">
              <a:extLst>
                <a:ext uri="{FF2B5EF4-FFF2-40B4-BE49-F238E27FC236}">
                  <a16:creationId xmlns:a16="http://schemas.microsoft.com/office/drawing/2014/main" id="{2FFA4C72-D9A4-40F7-9B4C-C099CDFD4EB5}"/>
                </a:ext>
              </a:extLst>
            </p:cNvPr>
            <p:cNvSpPr/>
            <p:nvPr/>
          </p:nvSpPr>
          <p:spPr>
            <a:xfrm>
              <a:off x="2860586" y="6695005"/>
              <a:ext cx="1039561" cy="299206"/>
            </a:xfrm>
            <a:prstGeom prst="rect">
              <a:avLst/>
            </a:prstGeom>
            <a:noFill/>
          </p:spPr>
          <p:txBody>
            <a:bodyPr wrap="none" lIns="82953" tIns="41476" rIns="82953" bIns="41476">
              <a:spAutoFit/>
            </a:bodyPr>
            <a:lstStyle/>
            <a:p>
              <a:pPr algn="ctr"/>
              <a:r>
                <a:rPr lang="ja-JP" altLang="en-US" sz="1400" b="1" spc="300" dirty="0">
                  <a:ln w="0"/>
                  <a:solidFill>
                    <a:srgbClr val="DB4D6D">
                      <a:alpha val="80000"/>
                    </a:srgbClr>
                  </a:solidFill>
                  <a:latin typeface="メイリオ" panose="020B0604030504040204" pitchFamily="50" charset="-128"/>
                  <a:ea typeface="メイリオ" panose="020B0604030504040204" pitchFamily="50" charset="-128"/>
                </a:rPr>
                <a:t>申請主体</a:t>
              </a:r>
            </a:p>
          </p:txBody>
        </p:sp>
        <p:pic>
          <p:nvPicPr>
            <p:cNvPr id="71" name="図 70">
              <a:extLst>
                <a:ext uri="{FF2B5EF4-FFF2-40B4-BE49-F238E27FC236}">
                  <a16:creationId xmlns:a16="http://schemas.microsoft.com/office/drawing/2014/main" id="{137DF4A8-5639-4FF4-8883-B80C087E6E61}"/>
                </a:ext>
              </a:extLst>
            </p:cNvPr>
            <p:cNvPicPr>
              <a:picLocks noChangeAspect="1"/>
            </p:cNvPicPr>
            <p:nvPr/>
          </p:nvPicPr>
          <p:blipFill rotWithShape="1">
            <a:blip r:embed="rId3"/>
            <a:srcRect b="33231"/>
            <a:stretch/>
          </p:blipFill>
          <p:spPr>
            <a:xfrm>
              <a:off x="5396058" y="7000231"/>
              <a:ext cx="1186872" cy="966964"/>
            </a:xfrm>
            <a:prstGeom prst="rect">
              <a:avLst/>
            </a:prstGeom>
          </p:spPr>
        </p:pic>
        <p:sp>
          <p:nvSpPr>
            <p:cNvPr id="72" name="右矢印 49">
              <a:extLst>
                <a:ext uri="{FF2B5EF4-FFF2-40B4-BE49-F238E27FC236}">
                  <a16:creationId xmlns:a16="http://schemas.microsoft.com/office/drawing/2014/main" id="{F366FE36-1D29-4546-86E7-2DC0735BA3E0}"/>
                </a:ext>
              </a:extLst>
            </p:cNvPr>
            <p:cNvSpPr/>
            <p:nvPr/>
          </p:nvSpPr>
          <p:spPr>
            <a:xfrm>
              <a:off x="1581155" y="7222903"/>
              <a:ext cx="1053628" cy="252000"/>
            </a:xfrm>
            <a:prstGeom prst="rightArrow">
              <a:avLst/>
            </a:prstGeom>
            <a:solidFill>
              <a:srgbClr val="FFC000"/>
            </a:solidFill>
            <a:ln w="25400" cap="rnd" cmpd="sng" algn="ctr">
              <a:noFill/>
              <a:prstDash val="solid"/>
              <a:bevel/>
            </a:ln>
            <a:effectLst/>
          </p:spPr>
          <p:txBody>
            <a:bodyPr lIns="130634" tIns="163293" rIns="130634" bIns="163293" rtlCol="0" anchor="t"/>
            <a:lstStyle/>
            <a:p>
              <a:pPr algn="ctr" defTabSz="414772">
                <a:buClr>
                  <a:prstClr val="black"/>
                </a:buClr>
                <a:defRPr/>
              </a:pPr>
              <a:endParaRPr lang="ja-JP" altLang="en-US" sz="1270" kern="0" dirty="0">
                <a:solidFill>
                  <a:prstClr val="black"/>
                </a:solidFill>
                <a:latin typeface="メイリオ" panose="020B0604030504040204" pitchFamily="50" charset="-128"/>
                <a:ea typeface="メイリオ" panose="020B0604030504040204" pitchFamily="50" charset="-128"/>
              </a:endParaRPr>
            </a:p>
          </p:txBody>
        </p:sp>
        <p:sp>
          <p:nvSpPr>
            <p:cNvPr id="73" name="テキスト ボックス 72">
              <a:extLst>
                <a:ext uri="{FF2B5EF4-FFF2-40B4-BE49-F238E27FC236}">
                  <a16:creationId xmlns:a16="http://schemas.microsoft.com/office/drawing/2014/main" id="{62067272-5F47-4F8A-A2D2-7590CEC33FFF}"/>
                </a:ext>
              </a:extLst>
            </p:cNvPr>
            <p:cNvSpPr txBox="1"/>
            <p:nvPr/>
          </p:nvSpPr>
          <p:spPr>
            <a:xfrm>
              <a:off x="3972087" y="9057988"/>
              <a:ext cx="2696913" cy="250658"/>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支給の流れに沿って番号をつけています</a:t>
              </a:r>
            </a:p>
          </p:txBody>
        </p:sp>
        <p:pic>
          <p:nvPicPr>
            <p:cNvPr id="74" name="グラフィックス 9" descr="男性 単色塗りつぶし">
              <a:extLst>
                <a:ext uri="{FF2B5EF4-FFF2-40B4-BE49-F238E27FC236}">
                  <a16:creationId xmlns:a16="http://schemas.microsoft.com/office/drawing/2014/main" id="{9B9235E8-A856-4D18-AC29-C959527C8F0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4141" y="6531661"/>
              <a:ext cx="667861" cy="629706"/>
            </a:xfrm>
            <a:prstGeom prst="rect">
              <a:avLst/>
            </a:prstGeom>
          </p:spPr>
        </p:pic>
        <p:pic>
          <p:nvPicPr>
            <p:cNvPr id="75" name="グラフィックス 9" descr="男性 単色塗りつぶし">
              <a:extLst>
                <a:ext uri="{FF2B5EF4-FFF2-40B4-BE49-F238E27FC236}">
                  <a16:creationId xmlns:a16="http://schemas.microsoft.com/office/drawing/2014/main" id="{18C16A80-99E6-48D1-9FFC-9472026BD18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2195" y="6524704"/>
              <a:ext cx="680007" cy="641158"/>
            </a:xfrm>
            <a:prstGeom prst="rect">
              <a:avLst/>
            </a:prstGeom>
          </p:spPr>
        </p:pic>
        <p:pic>
          <p:nvPicPr>
            <p:cNvPr id="76" name="グラフィックス 9" descr="男性 単色塗りつぶし">
              <a:extLst>
                <a:ext uri="{FF2B5EF4-FFF2-40B4-BE49-F238E27FC236}">
                  <a16:creationId xmlns:a16="http://schemas.microsoft.com/office/drawing/2014/main" id="{E3C4894C-594D-43C5-A07A-5137C6E1D83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17614" y="6525601"/>
              <a:ext cx="680007" cy="641158"/>
            </a:xfrm>
            <a:prstGeom prst="rect">
              <a:avLst/>
            </a:prstGeom>
          </p:spPr>
        </p:pic>
        <p:pic>
          <p:nvPicPr>
            <p:cNvPr id="79" name="グラフィックス 9" descr="男性 単色塗りつぶし">
              <a:extLst>
                <a:ext uri="{FF2B5EF4-FFF2-40B4-BE49-F238E27FC236}">
                  <a16:creationId xmlns:a16="http://schemas.microsoft.com/office/drawing/2014/main" id="{F85C04BB-A7B2-40C9-B807-18D97B561F4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00189" y="7893792"/>
              <a:ext cx="680007" cy="641158"/>
            </a:xfrm>
            <a:prstGeom prst="rect">
              <a:avLst/>
            </a:prstGeom>
          </p:spPr>
        </p:pic>
      </p:grpSp>
      <p:sp>
        <p:nvSpPr>
          <p:cNvPr id="82" name="正方形/長方形 81">
            <a:extLst>
              <a:ext uri="{FF2B5EF4-FFF2-40B4-BE49-F238E27FC236}">
                <a16:creationId xmlns:a16="http://schemas.microsoft.com/office/drawing/2014/main" id="{00BA0F3C-19A9-425A-8C9A-55015FDECA31}"/>
              </a:ext>
            </a:extLst>
          </p:cNvPr>
          <p:cNvSpPr/>
          <p:nvPr/>
        </p:nvSpPr>
        <p:spPr>
          <a:xfrm>
            <a:off x="31903" y="483717"/>
            <a:ext cx="9818048" cy="952461"/>
          </a:xfrm>
          <a:prstGeom prst="rect">
            <a:avLst/>
          </a:prstGeom>
          <a:noFill/>
        </p:spPr>
        <p:txBody>
          <a:bodyPr wrap="square" lIns="82953" tIns="41476" rIns="82953" bIns="41476">
            <a:spAutoFit/>
          </a:bodyPr>
          <a:lstStyle/>
          <a:p>
            <a:pPr>
              <a:lnSpc>
                <a:spcPct val="130000"/>
              </a:lnSpc>
            </a:pPr>
            <a:r>
              <a:rPr lang="ja-JP" altLang="en-US" sz="1200" dirty="0">
                <a:ln w="0"/>
                <a:latin typeface="メイリオ" panose="020B0604030504040204" pitchFamily="50" charset="-128"/>
                <a:ea typeface="メイリオ" panose="020B0604030504040204" pitchFamily="50" charset="-128"/>
              </a:rPr>
              <a:t>事業主団体等や労災保険の特別加入団体が傘下の中小企業等や個人事業主に対して、医師等による健康診断結果の意見聴取やストレスチェック後の職場環境改善支援等の産業保健サービスを提供するために産業医等と契約した場合、その活動費用の</a:t>
            </a:r>
            <a:r>
              <a:rPr lang="en-US" altLang="ja-JP" sz="1200" b="1" dirty="0">
                <a:ln w="0"/>
                <a:solidFill>
                  <a:srgbClr val="DB4D6D"/>
                </a:solidFill>
                <a:latin typeface="メイリオ" panose="020B0604030504040204" pitchFamily="50" charset="-128"/>
                <a:ea typeface="メイリオ" panose="020B0604030504040204" pitchFamily="50" charset="-128"/>
              </a:rPr>
              <a:t>80%(</a:t>
            </a:r>
            <a:r>
              <a:rPr lang="ja-JP" altLang="en-US" sz="1200" b="1" dirty="0">
                <a:ln w="0"/>
                <a:solidFill>
                  <a:srgbClr val="DB4D6D"/>
                </a:solidFill>
                <a:latin typeface="メイリオ" panose="020B0604030504040204" pitchFamily="50" charset="-128"/>
                <a:ea typeface="メイリオ" panose="020B0604030504040204" pitchFamily="50" charset="-128"/>
              </a:rPr>
              <a:t>上限</a:t>
            </a:r>
            <a:r>
              <a:rPr lang="en-US" altLang="ja-JP" sz="1200" b="1" dirty="0">
                <a:ln w="0"/>
                <a:solidFill>
                  <a:srgbClr val="DB4D6D"/>
                </a:solidFill>
                <a:latin typeface="メイリオ" panose="020B0604030504040204" pitchFamily="50" charset="-128"/>
                <a:ea typeface="メイリオ" panose="020B0604030504040204" pitchFamily="50" charset="-128"/>
              </a:rPr>
              <a:t>100</a:t>
            </a:r>
            <a:r>
              <a:rPr lang="ja-JP" altLang="en-US" sz="1200" b="1" dirty="0">
                <a:ln w="0"/>
                <a:solidFill>
                  <a:srgbClr val="DB4D6D"/>
                </a:solidFill>
                <a:latin typeface="メイリオ" panose="020B0604030504040204" pitchFamily="50" charset="-128"/>
                <a:ea typeface="メイリオ" panose="020B0604030504040204" pitchFamily="50" charset="-128"/>
              </a:rPr>
              <a:t>万円</a:t>
            </a:r>
            <a:r>
              <a:rPr lang="en-US" altLang="ja-JP" sz="1200" b="1" dirty="0">
                <a:ln w="0"/>
                <a:solidFill>
                  <a:srgbClr val="DB4D6D"/>
                </a:solidFill>
                <a:latin typeface="メイリオ" panose="020B0604030504040204" pitchFamily="50" charset="-128"/>
                <a:ea typeface="メイリオ" panose="020B0604030504040204" pitchFamily="50" charset="-128"/>
              </a:rPr>
              <a:t>)</a:t>
            </a:r>
            <a:r>
              <a:rPr lang="ja-JP" altLang="en-US" sz="1200" dirty="0">
                <a:ln w="0"/>
                <a:latin typeface="メイリオ" panose="020B0604030504040204" pitchFamily="50" charset="-128"/>
                <a:ea typeface="メイリオ" panose="020B0604030504040204" pitchFamily="50" charset="-128"/>
              </a:rPr>
              <a:t>を助成</a:t>
            </a:r>
            <a:r>
              <a:rPr lang="ja-JP" altLang="en-US" sz="1000" dirty="0">
                <a:ln w="0"/>
                <a:latin typeface="メイリオ" panose="020B0604030504040204" pitchFamily="50" charset="-128"/>
                <a:ea typeface="メイリオ" panose="020B0604030504040204" pitchFamily="50" charset="-128"/>
              </a:rPr>
              <a:t>（１団体につき年度ごとに１回限り）</a:t>
            </a:r>
            <a:endParaRPr lang="en-US" altLang="ja-JP" sz="1000" dirty="0">
              <a:ln w="0"/>
              <a:latin typeface="メイリオ" panose="020B0604030504040204" pitchFamily="50" charset="-128"/>
              <a:ea typeface="メイリオ" panose="020B0604030504040204" pitchFamily="50" charset="-128"/>
            </a:endParaRPr>
          </a:p>
          <a:p>
            <a:pPr>
              <a:lnSpc>
                <a:spcPct val="130000"/>
              </a:lnSpc>
            </a:pPr>
            <a:r>
              <a:rPr lang="en-US" altLang="ja-JP" sz="1000" dirty="0">
                <a:ln w="0">
                  <a:noFill/>
                </a:ln>
                <a:latin typeface="メイリオ" panose="020B0604030504040204" pitchFamily="50" charset="-128"/>
                <a:ea typeface="メイリオ" panose="020B0604030504040204" pitchFamily="50" charset="-128"/>
              </a:rPr>
              <a:t>※</a:t>
            </a:r>
            <a:r>
              <a:rPr lang="ja-JP" altLang="en-US" sz="1000" dirty="0">
                <a:ln w="0">
                  <a:noFill/>
                </a:ln>
                <a:latin typeface="メイリオ" panose="020B0604030504040204" pitchFamily="50" charset="-128"/>
                <a:ea typeface="メイリオ" panose="020B0604030504040204" pitchFamily="50" charset="-128"/>
              </a:rPr>
              <a:t>　</a:t>
            </a:r>
            <a:r>
              <a:rPr lang="zh-TW" altLang="en-US" sz="1000" dirty="0">
                <a:ln w="0">
                  <a:noFill/>
                </a:ln>
                <a:latin typeface="メイリオ" panose="020B0604030504040204" pitchFamily="50" charset="-128"/>
                <a:ea typeface="メイリオ" panose="020B0604030504040204" pitchFamily="50" charset="-128"/>
              </a:rPr>
              <a:t>産業保健活動総合支援事業費補助金</a:t>
            </a:r>
            <a:r>
              <a:rPr lang="ja-JP" altLang="en-US" sz="1000" dirty="0">
                <a:ln w="0">
                  <a:noFill/>
                </a:ln>
                <a:latin typeface="メイリオ" panose="020B0604030504040204" pitchFamily="50" charset="-128"/>
                <a:ea typeface="メイリオ" panose="020B0604030504040204" pitchFamily="50" charset="-128"/>
              </a:rPr>
              <a:t>（労働特会労災勘定）の一部として、（独）労働者健康安全機構において運営</a:t>
            </a:r>
            <a:endParaRPr lang="en-US" altLang="ja-JP" sz="1100" dirty="0">
              <a:ln w="0">
                <a:noFill/>
              </a:ln>
              <a:latin typeface="メイリオ" panose="020B0604030504040204" pitchFamily="50" charset="-128"/>
              <a:ea typeface="メイリオ" panose="020B0604030504040204" pitchFamily="50" charset="-128"/>
            </a:endParaRPr>
          </a:p>
        </p:txBody>
      </p:sp>
      <p:sp>
        <p:nvSpPr>
          <p:cNvPr id="84" name="角丸四角形 48">
            <a:extLst>
              <a:ext uri="{FF2B5EF4-FFF2-40B4-BE49-F238E27FC236}">
                <a16:creationId xmlns:a16="http://schemas.microsoft.com/office/drawing/2014/main" id="{EED1A267-07BD-4245-ACA4-4C3E91E3B322}"/>
              </a:ext>
            </a:extLst>
          </p:cNvPr>
          <p:cNvSpPr/>
          <p:nvPr/>
        </p:nvSpPr>
        <p:spPr>
          <a:xfrm>
            <a:off x="56456" y="1505928"/>
            <a:ext cx="2538421" cy="288000"/>
          </a:xfrm>
          <a:prstGeom prst="roundRect">
            <a:avLst>
              <a:gd name="adj" fmla="val 0"/>
            </a:avLst>
          </a:prstGeom>
          <a:solidFill>
            <a:srgbClr val="103185"/>
          </a:solidFill>
          <a:ln w="76200">
            <a:noFill/>
          </a:ln>
        </p:spPr>
        <p:txBody>
          <a:bodyPr tIns="72000" rIns="36000" bIns="36000" anchor="ctr"/>
          <a:lstStyle/>
          <a:p>
            <a:pPr algn="ctr" defTabSz="591055">
              <a:lnSpc>
                <a:spcPct val="130000"/>
              </a:lnSpc>
              <a:spcAft>
                <a:spcPts val="796"/>
              </a:spcAft>
            </a:pPr>
            <a:r>
              <a:rPr lang="ja-JP" altLang="en-US" sz="1400" b="1" spc="20" dirty="0">
                <a:solidFill>
                  <a:schemeClr val="bg1"/>
                </a:solidFill>
                <a:latin typeface="メイリオ" panose="020B0604030504040204" pitchFamily="50" charset="-128"/>
                <a:ea typeface="メイリオ" panose="020B0604030504040204" pitchFamily="50" charset="-128"/>
                <a:cs typeface="Noto Sans CJK JP DemiLight" charset="-128"/>
              </a:rPr>
              <a:t>対象となる産業保健サービス</a:t>
            </a:r>
          </a:p>
        </p:txBody>
      </p:sp>
      <p:sp>
        <p:nvSpPr>
          <p:cNvPr id="89" name="角丸四角形 91">
            <a:extLst>
              <a:ext uri="{FF2B5EF4-FFF2-40B4-BE49-F238E27FC236}">
                <a16:creationId xmlns:a16="http://schemas.microsoft.com/office/drawing/2014/main" id="{6D66A410-B75C-4FF0-8AA0-AC9BDC270CFF}"/>
              </a:ext>
            </a:extLst>
          </p:cNvPr>
          <p:cNvSpPr/>
          <p:nvPr/>
        </p:nvSpPr>
        <p:spPr>
          <a:xfrm>
            <a:off x="6219109" y="3318595"/>
            <a:ext cx="1698144" cy="288000"/>
          </a:xfrm>
          <a:prstGeom prst="roundRect">
            <a:avLst>
              <a:gd name="adj" fmla="val 0"/>
            </a:avLst>
          </a:prstGeom>
          <a:solidFill>
            <a:srgbClr val="103185"/>
          </a:solidFill>
          <a:ln w="76200">
            <a:noFill/>
          </a:ln>
        </p:spPr>
        <p:txBody>
          <a:bodyPr tIns="72000" rIns="36000" bIns="36000" anchor="ctr"/>
          <a:lstStyle/>
          <a:p>
            <a:pPr algn="ctr" defTabSz="591055">
              <a:lnSpc>
                <a:spcPct val="130000"/>
              </a:lnSpc>
              <a:spcAft>
                <a:spcPts val="796"/>
              </a:spcAft>
            </a:pPr>
            <a:r>
              <a:rPr lang="ja-JP" altLang="en-US" sz="1400" b="1" spc="20" dirty="0">
                <a:solidFill>
                  <a:schemeClr val="bg1"/>
                </a:solidFill>
                <a:latin typeface="メイリオ" panose="020B0604030504040204" pitchFamily="50" charset="-128"/>
                <a:ea typeface="メイリオ" panose="020B0604030504040204" pitchFamily="50" charset="-128"/>
                <a:cs typeface="Noto Sans CJK JP DemiLight" charset="-128"/>
              </a:rPr>
              <a:t>対象となる団体等</a:t>
            </a:r>
          </a:p>
        </p:txBody>
      </p:sp>
      <p:cxnSp>
        <p:nvCxnSpPr>
          <p:cNvPr id="91" name="直線コネクタ 90">
            <a:extLst>
              <a:ext uri="{FF2B5EF4-FFF2-40B4-BE49-F238E27FC236}">
                <a16:creationId xmlns:a16="http://schemas.microsoft.com/office/drawing/2014/main" id="{D3078146-0107-46C5-B326-1EC27F3680AF}"/>
              </a:ext>
            </a:extLst>
          </p:cNvPr>
          <p:cNvCxnSpPr/>
          <p:nvPr/>
        </p:nvCxnSpPr>
        <p:spPr>
          <a:xfrm>
            <a:off x="6227498" y="3601676"/>
            <a:ext cx="3515066" cy="309"/>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a:extLst>
              <a:ext uri="{FF2B5EF4-FFF2-40B4-BE49-F238E27FC236}">
                <a16:creationId xmlns:a16="http://schemas.microsoft.com/office/drawing/2014/main" id="{EA8FBC91-B4C3-4C3F-93BE-EC476910B5CF}"/>
              </a:ext>
            </a:extLst>
          </p:cNvPr>
          <p:cNvSpPr txBox="1"/>
          <p:nvPr/>
        </p:nvSpPr>
        <p:spPr>
          <a:xfrm>
            <a:off x="6262426" y="3835788"/>
            <a:ext cx="3478686" cy="1399999"/>
          </a:xfrm>
          <a:prstGeom prst="rect">
            <a:avLst/>
          </a:prstGeom>
          <a:noFill/>
        </p:spPr>
        <p:txBody>
          <a:bodyPr wrap="square" rtlCol="0">
            <a:spAutoFit/>
          </a:bodyPr>
          <a:lstStyle/>
          <a:p>
            <a:pPr defTabSz="414772">
              <a:lnSpc>
                <a:spcPct val="130000"/>
              </a:lnSpc>
              <a:defRPr/>
            </a:pPr>
            <a:r>
              <a:rPr kumimoji="1" lang="ja-JP" altLang="en-US" sz="1100" b="1" dirty="0">
                <a:solidFill>
                  <a:srgbClr val="103185"/>
                </a:solidFill>
                <a:latin typeface="メイリオ" panose="020B0604030504040204" pitchFamily="50" charset="-128"/>
                <a:ea typeface="メイリオ" panose="020B0604030504040204" pitchFamily="50" charset="-128"/>
              </a:rPr>
              <a:t>事業主団体等</a:t>
            </a:r>
            <a:endParaRPr kumimoji="1" lang="en-US" altLang="ja-JP" sz="1100" b="1" dirty="0">
              <a:solidFill>
                <a:srgbClr val="103185"/>
              </a:solidFill>
              <a:latin typeface="メイリオ" panose="020B0604030504040204" pitchFamily="50" charset="-128"/>
              <a:ea typeface="メイリオ" panose="020B0604030504040204" pitchFamily="50" charset="-128"/>
            </a:endParaRPr>
          </a:p>
          <a:p>
            <a:pPr defTabSz="414772">
              <a:lnSpc>
                <a:spcPct val="130000"/>
              </a:lnSpc>
              <a:defRPr/>
            </a:pPr>
            <a:r>
              <a:rPr kumimoji="1" lang="ja-JP" altLang="en-US" sz="1100" dirty="0">
                <a:latin typeface="メイリオ" panose="020B0604030504040204" pitchFamily="50" charset="-128"/>
                <a:ea typeface="メイリオ" panose="020B0604030504040204" pitchFamily="50" charset="-128"/>
              </a:rPr>
              <a:t>　事業主団体又は共同事業主であって、事業主団体等が労働者災害補償保険の適用事業主であること、中小企業事業主の占める割合が構成事業主等全体の　　</a:t>
            </a:r>
            <a:endParaRPr kumimoji="1" lang="en-US" altLang="ja-JP" sz="1100" dirty="0">
              <a:latin typeface="メイリオ" panose="020B0604030504040204" pitchFamily="50" charset="-128"/>
              <a:ea typeface="メイリオ" panose="020B0604030504040204" pitchFamily="50" charset="-128"/>
            </a:endParaRPr>
          </a:p>
          <a:p>
            <a:pPr defTabSz="414772">
              <a:lnSpc>
                <a:spcPct val="130000"/>
              </a:lnSpc>
              <a:defRPr/>
            </a:pPr>
            <a:r>
              <a:rPr kumimoji="1" lang="ja-JP" altLang="en-US" sz="1100" dirty="0">
                <a:latin typeface="メイリオ" panose="020B0604030504040204" pitchFamily="50" charset="-128"/>
                <a:ea typeface="メイリオ" panose="020B0604030504040204" pitchFamily="50" charset="-128"/>
              </a:rPr>
              <a:t>２分の１を超えていること等、一定の要件を満たした団体等</a:t>
            </a:r>
            <a:endParaRPr kumimoji="1" lang="en-US" altLang="ja-JP" sz="1100" dirty="0">
              <a:latin typeface="メイリオ" panose="020B0604030504040204" pitchFamily="50" charset="-128"/>
              <a:ea typeface="メイリオ" panose="020B0604030504040204" pitchFamily="50" charset="-128"/>
            </a:endParaRPr>
          </a:p>
        </p:txBody>
      </p:sp>
      <p:sp>
        <p:nvSpPr>
          <p:cNvPr id="93" name="テキスト ボックス 92">
            <a:extLst>
              <a:ext uri="{FF2B5EF4-FFF2-40B4-BE49-F238E27FC236}">
                <a16:creationId xmlns:a16="http://schemas.microsoft.com/office/drawing/2014/main" id="{4D091EC7-C325-44D9-B7A1-840955B21763}"/>
              </a:ext>
            </a:extLst>
          </p:cNvPr>
          <p:cNvSpPr txBox="1"/>
          <p:nvPr/>
        </p:nvSpPr>
        <p:spPr>
          <a:xfrm>
            <a:off x="6252494" y="5217380"/>
            <a:ext cx="3419962" cy="1399999"/>
          </a:xfrm>
          <a:prstGeom prst="rect">
            <a:avLst/>
          </a:prstGeom>
          <a:noFill/>
        </p:spPr>
        <p:txBody>
          <a:bodyPr wrap="square" rtlCol="0">
            <a:spAutoFit/>
          </a:bodyPr>
          <a:lstStyle/>
          <a:p>
            <a:pPr defTabSz="414772">
              <a:lnSpc>
                <a:spcPct val="130000"/>
              </a:lnSpc>
              <a:defRPr/>
            </a:pPr>
            <a:r>
              <a:rPr kumimoji="1" lang="ja-JP" altLang="en-US" sz="1100" b="1" dirty="0">
                <a:solidFill>
                  <a:srgbClr val="103185"/>
                </a:solidFill>
                <a:latin typeface="メイリオ" panose="020B0604030504040204" pitchFamily="50" charset="-128"/>
                <a:ea typeface="メイリオ" panose="020B0604030504040204" pitchFamily="50" charset="-128"/>
              </a:rPr>
              <a:t>労災保険の特別加入団体</a:t>
            </a:r>
            <a:endParaRPr kumimoji="1" lang="en-US" altLang="ja-JP" sz="1100" b="1" dirty="0">
              <a:solidFill>
                <a:srgbClr val="103185"/>
              </a:solidFill>
              <a:latin typeface="メイリオ" panose="020B0604030504040204" pitchFamily="50" charset="-128"/>
              <a:ea typeface="メイリオ" panose="020B0604030504040204" pitchFamily="50" charset="-128"/>
            </a:endParaRPr>
          </a:p>
          <a:p>
            <a:pPr defTabSz="414772">
              <a:lnSpc>
                <a:spcPct val="130000"/>
              </a:lnSpc>
              <a:defRPr/>
            </a:pPr>
            <a:r>
              <a:rPr kumimoji="1" lang="ja-JP" altLang="en-US" sz="1100" dirty="0">
                <a:latin typeface="メイリオ" panose="020B0604030504040204" pitchFamily="50" charset="-128"/>
                <a:ea typeface="メイリオ" panose="020B0604030504040204" pitchFamily="50" charset="-128"/>
              </a:rPr>
              <a:t>　労働者災害補償保険法（昭和</a:t>
            </a:r>
            <a:r>
              <a:rPr kumimoji="1" lang="en-US" altLang="ja-JP" sz="1100" dirty="0">
                <a:latin typeface="メイリオ" panose="020B0604030504040204" pitchFamily="50" charset="-128"/>
                <a:ea typeface="メイリオ" panose="020B0604030504040204" pitchFamily="50" charset="-128"/>
              </a:rPr>
              <a:t>22</a:t>
            </a:r>
            <a:r>
              <a:rPr kumimoji="1" lang="ja-JP" altLang="en-US" sz="1100" dirty="0">
                <a:latin typeface="メイリオ" panose="020B0604030504040204" pitchFamily="50" charset="-128"/>
                <a:ea typeface="メイリオ" panose="020B0604030504040204" pitchFamily="50" charset="-128"/>
              </a:rPr>
              <a:t>年法律第</a:t>
            </a:r>
            <a:r>
              <a:rPr kumimoji="1" lang="en-US" altLang="ja-JP" sz="1100" dirty="0">
                <a:latin typeface="メイリオ" panose="020B0604030504040204" pitchFamily="50" charset="-128"/>
                <a:ea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rPr>
              <a:t>号）第</a:t>
            </a:r>
            <a:r>
              <a:rPr kumimoji="1" lang="en-US" altLang="ja-JP" sz="1100" dirty="0">
                <a:latin typeface="メイリオ" panose="020B0604030504040204" pitchFamily="50" charset="-128"/>
                <a:ea typeface="メイリオ" panose="020B0604030504040204" pitchFamily="50" charset="-128"/>
              </a:rPr>
              <a:t>33</a:t>
            </a:r>
            <a:r>
              <a:rPr kumimoji="1" lang="ja-JP" altLang="en-US" sz="1100" dirty="0">
                <a:latin typeface="メイリオ" panose="020B0604030504040204" pitchFamily="50" charset="-128"/>
                <a:ea typeface="メイリオ" panose="020B0604030504040204" pitchFamily="50" charset="-128"/>
              </a:rPr>
              <a:t>条第３号に掲げる者（建設業の一人親方等）の団体または同条第５号に掲げる者（芸能関係作業従事者、</a:t>
            </a:r>
            <a:r>
              <a:rPr kumimoji="1" lang="en-US" altLang="ja-JP" sz="1100" dirty="0">
                <a:latin typeface="メイリオ" panose="020B0604030504040204" pitchFamily="50" charset="-128"/>
                <a:ea typeface="メイリオ" panose="020B0604030504040204" pitchFamily="50" charset="-128"/>
              </a:rPr>
              <a:t>IT</a:t>
            </a:r>
            <a:r>
              <a:rPr kumimoji="1" lang="ja-JP" altLang="en-US" sz="1100" dirty="0">
                <a:latin typeface="メイリオ" panose="020B0604030504040204" pitchFamily="50" charset="-128"/>
                <a:ea typeface="メイリオ" panose="020B0604030504040204" pitchFamily="50" charset="-128"/>
              </a:rPr>
              <a:t>フリーランス等）の団体であって、一定の要件を満たす団体</a:t>
            </a:r>
            <a:endParaRPr kumimoji="1" lang="en-US" altLang="ja-JP"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9D56BB02-CC98-4F4F-BF1D-13FA002B4FB3}"/>
              </a:ext>
            </a:extLst>
          </p:cNvPr>
          <p:cNvSpPr txBox="1"/>
          <p:nvPr/>
        </p:nvSpPr>
        <p:spPr>
          <a:xfrm>
            <a:off x="6255805" y="3627982"/>
            <a:ext cx="3322485"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次のうちいずれかであること</a:t>
            </a:r>
            <a:endParaRPr kumimoji="1" lang="en-US" altLang="ja-JP" sz="1100" dirty="0">
              <a:latin typeface="メイリオ" panose="020B0604030504040204" pitchFamily="50" charset="-128"/>
              <a:ea typeface="メイリオ" panose="020B0604030504040204" pitchFamily="50" charset="-128"/>
            </a:endParaRPr>
          </a:p>
        </p:txBody>
      </p:sp>
      <p:sp>
        <p:nvSpPr>
          <p:cNvPr id="61" name="角丸四角形 48">
            <a:extLst>
              <a:ext uri="{FF2B5EF4-FFF2-40B4-BE49-F238E27FC236}">
                <a16:creationId xmlns:a16="http://schemas.microsoft.com/office/drawing/2014/main" id="{3FAC565E-C7EC-47B4-915D-2629CDA2D4AA}"/>
              </a:ext>
            </a:extLst>
          </p:cNvPr>
          <p:cNvSpPr/>
          <p:nvPr/>
        </p:nvSpPr>
        <p:spPr>
          <a:xfrm>
            <a:off x="56456" y="1556262"/>
            <a:ext cx="2538421" cy="288000"/>
          </a:xfrm>
          <a:prstGeom prst="roundRect">
            <a:avLst>
              <a:gd name="adj" fmla="val 0"/>
            </a:avLst>
          </a:prstGeom>
          <a:solidFill>
            <a:srgbClr val="103185"/>
          </a:solidFill>
          <a:ln w="76200">
            <a:noFill/>
          </a:ln>
        </p:spPr>
        <p:txBody>
          <a:bodyPr tIns="72000" rIns="36000" bIns="36000" anchor="ctr"/>
          <a:lstStyle/>
          <a:p>
            <a:pPr algn="ctr" defTabSz="591055">
              <a:lnSpc>
                <a:spcPct val="130000"/>
              </a:lnSpc>
              <a:spcAft>
                <a:spcPts val="796"/>
              </a:spcAft>
            </a:pPr>
            <a:r>
              <a:rPr lang="ja-JP" altLang="en-US" sz="1400" b="1" spc="20" dirty="0">
                <a:solidFill>
                  <a:schemeClr val="bg1"/>
                </a:solidFill>
                <a:latin typeface="メイリオ" panose="020B0604030504040204" pitchFamily="50" charset="-128"/>
                <a:ea typeface="メイリオ" panose="020B0604030504040204" pitchFamily="50" charset="-128"/>
                <a:cs typeface="Noto Sans CJK JP DemiLight" charset="-128"/>
              </a:rPr>
              <a:t>対象となる産業保健サービス</a:t>
            </a:r>
          </a:p>
        </p:txBody>
      </p:sp>
      <p:cxnSp>
        <p:nvCxnSpPr>
          <p:cNvPr id="67" name="直線コネクタ 66">
            <a:extLst>
              <a:ext uri="{FF2B5EF4-FFF2-40B4-BE49-F238E27FC236}">
                <a16:creationId xmlns:a16="http://schemas.microsoft.com/office/drawing/2014/main" id="{0EDDB524-A727-4B8F-BAEB-E5B5C6EEE315}"/>
              </a:ext>
            </a:extLst>
          </p:cNvPr>
          <p:cNvCxnSpPr>
            <a:cxnSpLocks/>
          </p:cNvCxnSpPr>
          <p:nvPr/>
        </p:nvCxnSpPr>
        <p:spPr>
          <a:xfrm>
            <a:off x="58729" y="1842521"/>
            <a:ext cx="9708831" cy="17070"/>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a:extLst>
              <a:ext uri="{FF2B5EF4-FFF2-40B4-BE49-F238E27FC236}">
                <a16:creationId xmlns:a16="http://schemas.microsoft.com/office/drawing/2014/main" id="{AC128F0D-B829-4B21-A14F-031BED793977}"/>
              </a:ext>
            </a:extLst>
          </p:cNvPr>
          <p:cNvSpPr txBox="1"/>
          <p:nvPr/>
        </p:nvSpPr>
        <p:spPr>
          <a:xfrm>
            <a:off x="18060" y="1863004"/>
            <a:ext cx="3854820" cy="1304973"/>
          </a:xfrm>
          <a:prstGeom prst="rect">
            <a:avLst/>
          </a:prstGeom>
          <a:noFill/>
        </p:spPr>
        <p:txBody>
          <a:bodyPr wrap="square" rtlCol="0">
            <a:spAutoFit/>
          </a:bodyPr>
          <a:lstStyle/>
          <a:p>
            <a:pPr defTabSz="414772">
              <a:lnSpc>
                <a:spcPct val="130000"/>
              </a:lnSpc>
              <a:defRPr/>
            </a:pPr>
            <a:r>
              <a:rPr lang="ja-JP" altLang="en-US" sz="1200" dirty="0">
                <a:ln w="0"/>
                <a:latin typeface="メイリオ" panose="020B0604030504040204" pitchFamily="50" charset="-128"/>
                <a:ea typeface="メイリオ" panose="020B0604030504040204" pitchFamily="50" charset="-128"/>
              </a:rPr>
              <a:t>①　医師、歯科医師による</a:t>
            </a:r>
            <a:r>
              <a:rPr lang="ja-JP" altLang="en-US" sz="1200" b="1" dirty="0">
                <a:ln w="0"/>
                <a:latin typeface="メイリオ" panose="020B0604030504040204" pitchFamily="50" charset="-128"/>
                <a:ea typeface="メイリオ" panose="020B0604030504040204" pitchFamily="50" charset="-128"/>
              </a:rPr>
              <a:t>健康診断結果の意見聴取</a:t>
            </a:r>
            <a:r>
              <a:rPr lang="en-US" altLang="ja-JP" sz="1200" baseline="30000" dirty="0">
                <a:ln w="0"/>
                <a:latin typeface="メイリオ" panose="020B0604030504040204" pitchFamily="50" charset="-128"/>
                <a:ea typeface="メイリオ" panose="020B0604030504040204" pitchFamily="50" charset="-128"/>
              </a:rPr>
              <a:t>※</a:t>
            </a:r>
          </a:p>
          <a:p>
            <a:pPr defTabSz="414772">
              <a:lnSpc>
                <a:spcPct val="130000"/>
              </a:lnSpc>
              <a:defRPr/>
            </a:pPr>
            <a:r>
              <a:rPr lang="ja-JP" altLang="en-US" sz="1200" dirty="0">
                <a:ln w="0"/>
                <a:latin typeface="メイリオ" panose="020B0604030504040204" pitchFamily="50" charset="-128"/>
                <a:ea typeface="メイリオ" panose="020B0604030504040204" pitchFamily="50" charset="-128"/>
              </a:rPr>
              <a:t>②　医師、保健師による</a:t>
            </a:r>
            <a:r>
              <a:rPr lang="ja-JP" altLang="en-US" sz="1200" b="1" dirty="0">
                <a:ln w="0"/>
                <a:latin typeface="メイリオ" panose="020B0604030504040204" pitchFamily="50" charset="-128"/>
                <a:ea typeface="メイリオ" panose="020B0604030504040204" pitchFamily="50" charset="-128"/>
              </a:rPr>
              <a:t>保健指導</a:t>
            </a:r>
            <a:r>
              <a:rPr lang="en-US" altLang="ja-JP" sz="1200" baseline="30000" dirty="0">
                <a:ln w="0"/>
                <a:latin typeface="メイリオ" panose="020B0604030504040204" pitchFamily="50" charset="-128"/>
                <a:ea typeface="メイリオ" panose="020B0604030504040204" pitchFamily="50" charset="-128"/>
              </a:rPr>
              <a:t>※</a:t>
            </a:r>
            <a:endParaRPr lang="en-US" altLang="ja-JP" sz="1200" dirty="0">
              <a:ln w="0"/>
              <a:latin typeface="メイリオ" panose="020B0604030504040204" pitchFamily="50" charset="-128"/>
              <a:ea typeface="メイリオ" panose="020B0604030504040204" pitchFamily="50" charset="-128"/>
            </a:endParaRPr>
          </a:p>
          <a:p>
            <a:pPr defTabSz="414772">
              <a:lnSpc>
                <a:spcPct val="130000"/>
              </a:lnSpc>
              <a:defRPr/>
            </a:pPr>
            <a:r>
              <a:rPr lang="ja-JP" altLang="en-US" sz="1200" dirty="0">
                <a:ln w="0"/>
                <a:latin typeface="メイリオ" panose="020B0604030504040204" pitchFamily="50" charset="-128"/>
                <a:ea typeface="メイリオ" panose="020B0604030504040204" pitchFamily="50" charset="-128"/>
              </a:rPr>
              <a:t>③　医師による</a:t>
            </a:r>
            <a:r>
              <a:rPr lang="ja-JP" altLang="en-US" sz="1200" b="1" dirty="0">
                <a:ln w="0"/>
                <a:latin typeface="メイリオ" panose="020B0604030504040204" pitchFamily="50" charset="-128"/>
                <a:ea typeface="メイリオ" panose="020B0604030504040204" pitchFamily="50" charset="-128"/>
              </a:rPr>
              <a:t>面接指導・意見聴取</a:t>
            </a:r>
            <a:r>
              <a:rPr lang="en-US" altLang="ja-JP" sz="1200" baseline="30000" dirty="0">
                <a:ln w="0"/>
                <a:latin typeface="メイリオ" panose="020B0604030504040204" pitchFamily="50" charset="-128"/>
                <a:ea typeface="メイリオ" panose="020B0604030504040204" pitchFamily="50" charset="-128"/>
              </a:rPr>
              <a:t>※</a:t>
            </a:r>
          </a:p>
          <a:p>
            <a:pPr defTabSz="414772">
              <a:defRPr/>
            </a:pPr>
            <a:endParaRPr lang="en-US" altLang="ja-JP" sz="1200" baseline="30000" dirty="0">
              <a:ln w="0"/>
              <a:latin typeface="メイリオ" panose="020B0604030504040204" pitchFamily="50" charset="-128"/>
              <a:ea typeface="メイリオ" panose="020B0604030504040204" pitchFamily="50" charset="-128"/>
            </a:endParaRPr>
          </a:p>
          <a:p>
            <a:pPr defTabSz="414772">
              <a:defRPr/>
            </a:pPr>
            <a:r>
              <a:rPr lang="ja-JP" altLang="en-US" sz="1050" dirty="0">
                <a:ln w="0"/>
                <a:latin typeface="メイリオ" panose="020B0604030504040204" pitchFamily="50" charset="-128"/>
                <a:ea typeface="メイリオ" panose="020B0604030504040204" pitchFamily="50" charset="-128"/>
              </a:rPr>
              <a:t>　</a:t>
            </a:r>
            <a:r>
              <a:rPr lang="en-US" altLang="ja-JP" sz="1050" dirty="0">
                <a:ln w="0"/>
                <a:latin typeface="メイリオ" panose="020B0604030504040204" pitchFamily="50" charset="-128"/>
                <a:ea typeface="メイリオ" panose="020B0604030504040204" pitchFamily="50" charset="-128"/>
              </a:rPr>
              <a:t>※</a:t>
            </a:r>
            <a:r>
              <a:rPr lang="ja-JP" altLang="en-US" sz="1050" dirty="0">
                <a:ln w="0"/>
                <a:latin typeface="メイリオ" panose="020B0604030504040204" pitchFamily="50" charset="-128"/>
                <a:ea typeface="メイリオ" panose="020B0604030504040204" pitchFamily="50" charset="-128"/>
              </a:rPr>
              <a:t>①～③については、</a:t>
            </a:r>
            <a:endParaRPr lang="en-US" altLang="ja-JP" sz="1050" dirty="0">
              <a:ln w="0"/>
              <a:latin typeface="メイリオ" panose="020B0604030504040204" pitchFamily="50" charset="-128"/>
              <a:ea typeface="メイリオ" panose="020B0604030504040204" pitchFamily="50" charset="-128"/>
            </a:endParaRPr>
          </a:p>
          <a:p>
            <a:pPr defTabSz="414772">
              <a:defRPr/>
            </a:pPr>
            <a:r>
              <a:rPr lang="ja-JP" altLang="en-US" sz="1050" dirty="0">
                <a:ln w="0"/>
                <a:latin typeface="メイリオ" panose="020B0604030504040204" pitchFamily="50" charset="-128"/>
                <a:ea typeface="メイリオ" panose="020B0604030504040204" pitchFamily="50" charset="-128"/>
              </a:rPr>
              <a:t>　　労働安全衛生法に基づくものに限る</a:t>
            </a:r>
            <a:endParaRPr lang="en-US" altLang="ja-JP" sz="1050" dirty="0">
              <a:ln w="0"/>
              <a:latin typeface="メイリオ" panose="020B0604030504040204" pitchFamily="50" charset="-128"/>
              <a:ea typeface="メイリオ" panose="020B0604030504040204" pitchFamily="50" charset="-128"/>
            </a:endParaRPr>
          </a:p>
        </p:txBody>
      </p:sp>
      <p:sp>
        <p:nvSpPr>
          <p:cNvPr id="78" name="テキスト ボックス 77">
            <a:extLst>
              <a:ext uri="{FF2B5EF4-FFF2-40B4-BE49-F238E27FC236}">
                <a16:creationId xmlns:a16="http://schemas.microsoft.com/office/drawing/2014/main" id="{B363A1FD-7DCE-41C1-9C86-40D584F8AE01}"/>
              </a:ext>
            </a:extLst>
          </p:cNvPr>
          <p:cNvSpPr txBox="1"/>
          <p:nvPr/>
        </p:nvSpPr>
        <p:spPr>
          <a:xfrm>
            <a:off x="3872880" y="1844915"/>
            <a:ext cx="5400599" cy="1518877"/>
          </a:xfrm>
          <a:prstGeom prst="rect">
            <a:avLst/>
          </a:prstGeom>
          <a:noFill/>
        </p:spPr>
        <p:txBody>
          <a:bodyPr wrap="square" rtlCol="0">
            <a:spAutoFit/>
          </a:bodyPr>
          <a:lstStyle/>
          <a:p>
            <a:pPr defTabSz="414772">
              <a:lnSpc>
                <a:spcPct val="130000"/>
              </a:lnSpc>
              <a:defRPr/>
            </a:pPr>
            <a:r>
              <a:rPr lang="ja-JP" altLang="en-US" sz="1200" dirty="0">
                <a:ln w="0"/>
                <a:latin typeface="メイリオ" panose="020B0604030504040204" pitchFamily="50" charset="-128"/>
                <a:ea typeface="メイリオ" panose="020B0604030504040204" pitchFamily="50" charset="-128"/>
              </a:rPr>
              <a:t>④　医師、保健師、看護師等による</a:t>
            </a:r>
            <a:r>
              <a:rPr lang="ja-JP" altLang="en-US" sz="1200" b="1" dirty="0">
                <a:ln w="0"/>
                <a:latin typeface="メイリオ" panose="020B0604030504040204" pitchFamily="50" charset="-128"/>
                <a:ea typeface="メイリオ" panose="020B0604030504040204" pitchFamily="50" charset="-128"/>
              </a:rPr>
              <a:t>健康相談対応</a:t>
            </a:r>
            <a:endParaRPr lang="en-US" altLang="ja-JP" sz="1200" b="1" dirty="0">
              <a:ln w="0"/>
              <a:latin typeface="メイリオ" panose="020B0604030504040204" pitchFamily="50" charset="-128"/>
              <a:ea typeface="メイリオ" panose="020B0604030504040204" pitchFamily="50" charset="-128"/>
            </a:endParaRPr>
          </a:p>
          <a:p>
            <a:pPr defTabSz="414772">
              <a:lnSpc>
                <a:spcPct val="130000"/>
              </a:lnSpc>
              <a:defRPr/>
            </a:pPr>
            <a:r>
              <a:rPr lang="ja-JP" altLang="en-US" sz="1200" dirty="0">
                <a:ln w="0"/>
                <a:latin typeface="メイリオ" panose="020B0604030504040204" pitchFamily="50" charset="-128"/>
                <a:ea typeface="メイリオ" panose="020B0604030504040204" pitchFamily="50" charset="-128"/>
              </a:rPr>
              <a:t>⑤　医師、保健師、看護師、社会保険労務士、両立支援コーディネーター等</a:t>
            </a:r>
            <a:br>
              <a:rPr lang="en-US" altLang="ja-JP" sz="1200" dirty="0">
                <a:ln w="0"/>
                <a:latin typeface="メイリオ" panose="020B0604030504040204" pitchFamily="50" charset="-128"/>
                <a:ea typeface="メイリオ" panose="020B0604030504040204" pitchFamily="50" charset="-128"/>
              </a:rPr>
            </a:br>
            <a:r>
              <a:rPr lang="ja-JP" altLang="en-US" sz="1200" dirty="0">
                <a:ln w="0"/>
                <a:latin typeface="メイリオ" panose="020B0604030504040204" pitchFamily="50" charset="-128"/>
                <a:ea typeface="メイリオ" panose="020B0604030504040204" pitchFamily="50" charset="-128"/>
              </a:rPr>
              <a:t>　　による</a:t>
            </a:r>
            <a:r>
              <a:rPr lang="ja-JP" altLang="en-US" sz="1200" b="1" dirty="0">
                <a:ln w="0"/>
                <a:latin typeface="メイリオ" panose="020B0604030504040204" pitchFamily="50" charset="-128"/>
                <a:ea typeface="メイリオ" panose="020B0604030504040204" pitchFamily="50" charset="-128"/>
              </a:rPr>
              <a:t>治療と仕事の両立支援</a:t>
            </a:r>
            <a:endParaRPr lang="en-US" altLang="ja-JP" sz="1200" b="1" dirty="0">
              <a:ln w="0"/>
              <a:latin typeface="メイリオ" panose="020B0604030504040204" pitchFamily="50" charset="-128"/>
              <a:ea typeface="メイリオ" panose="020B0604030504040204" pitchFamily="50" charset="-128"/>
            </a:endParaRPr>
          </a:p>
          <a:p>
            <a:pPr defTabSz="414772">
              <a:lnSpc>
                <a:spcPct val="130000"/>
              </a:lnSpc>
              <a:defRPr/>
            </a:pPr>
            <a:r>
              <a:rPr lang="ja-JP" altLang="en-US" sz="1200" dirty="0">
                <a:ln w="0"/>
                <a:latin typeface="メイリオ" panose="020B0604030504040204" pitchFamily="50" charset="-128"/>
                <a:ea typeface="メイリオ" panose="020B0604030504040204" pitchFamily="50" charset="-128"/>
              </a:rPr>
              <a:t>⑥　医師、保健師、看護師等による</a:t>
            </a:r>
            <a:r>
              <a:rPr lang="ja-JP" altLang="en-US" sz="1200" b="1" dirty="0">
                <a:ln w="0"/>
                <a:latin typeface="メイリオ" panose="020B0604030504040204" pitchFamily="50" charset="-128"/>
                <a:ea typeface="メイリオ" panose="020B0604030504040204" pitchFamily="50" charset="-128"/>
              </a:rPr>
              <a:t>職場環境改善支援</a:t>
            </a:r>
            <a:endParaRPr lang="en-US" altLang="ja-JP" sz="1200" b="1" dirty="0">
              <a:ln w="0"/>
              <a:latin typeface="メイリオ" panose="020B0604030504040204" pitchFamily="50" charset="-128"/>
              <a:ea typeface="メイリオ" panose="020B0604030504040204" pitchFamily="50" charset="-128"/>
            </a:endParaRPr>
          </a:p>
          <a:p>
            <a:pPr defTabSz="414772">
              <a:lnSpc>
                <a:spcPct val="130000"/>
              </a:lnSpc>
              <a:defRPr/>
            </a:pPr>
            <a:r>
              <a:rPr lang="ja-JP" altLang="en-US" sz="1200" dirty="0">
                <a:ln w="0"/>
                <a:latin typeface="メイリオ" panose="020B0604030504040204" pitchFamily="50" charset="-128"/>
                <a:ea typeface="メイリオ" panose="020B0604030504040204" pitchFamily="50" charset="-128"/>
              </a:rPr>
              <a:t>⑦　医師、保健師、看護師等による</a:t>
            </a:r>
            <a:r>
              <a:rPr lang="ja-JP" altLang="en-US" sz="1200" b="1" dirty="0">
                <a:ln w="0"/>
                <a:latin typeface="メイリオ" panose="020B0604030504040204" pitchFamily="50" charset="-128"/>
                <a:ea typeface="メイリオ" panose="020B0604030504040204" pitchFamily="50" charset="-128"/>
              </a:rPr>
              <a:t>健康教育研修</a:t>
            </a:r>
            <a:r>
              <a:rPr lang="ja-JP" altLang="en-US" sz="1200" dirty="0">
                <a:ln w="0"/>
                <a:latin typeface="メイリオ" panose="020B0604030504040204" pitchFamily="50" charset="-128"/>
                <a:ea typeface="メイリオ" panose="020B0604030504040204" pitchFamily="50" charset="-128"/>
              </a:rPr>
              <a:t>、事業者と管理者向けの</a:t>
            </a:r>
            <a:br>
              <a:rPr lang="en-US" altLang="ja-JP" sz="1200" dirty="0">
                <a:ln w="0"/>
                <a:latin typeface="メイリオ" panose="020B0604030504040204" pitchFamily="50" charset="-128"/>
                <a:ea typeface="メイリオ" panose="020B0604030504040204" pitchFamily="50" charset="-128"/>
              </a:rPr>
            </a:br>
            <a:r>
              <a:rPr lang="ja-JP" altLang="en-US" sz="1200" dirty="0">
                <a:ln w="0"/>
                <a:latin typeface="メイリオ" panose="020B0604030504040204" pitchFamily="50" charset="-128"/>
                <a:ea typeface="メイリオ" panose="020B0604030504040204" pitchFamily="50" charset="-128"/>
              </a:rPr>
              <a:t>　　</a:t>
            </a:r>
            <a:r>
              <a:rPr lang="ja-JP" altLang="en-US" sz="1200" b="1" dirty="0">
                <a:ln w="0"/>
                <a:latin typeface="メイリオ" panose="020B0604030504040204" pitchFamily="50" charset="-128"/>
                <a:ea typeface="メイリオ" panose="020B0604030504040204" pitchFamily="50" charset="-128"/>
              </a:rPr>
              <a:t>産業保健に関する周知啓発</a:t>
            </a:r>
            <a:endParaRPr lang="en-US" altLang="ja-JP" sz="1050" dirty="0">
              <a:ln w="0"/>
              <a:latin typeface="メイリオ" panose="020B0604030504040204" pitchFamily="50" charset="-128"/>
              <a:ea typeface="メイリオ" panose="020B0604030504040204" pitchFamily="50" charset="-128"/>
            </a:endParaRPr>
          </a:p>
        </p:txBody>
      </p:sp>
      <p:sp>
        <p:nvSpPr>
          <p:cNvPr id="52" name="テキスト ボックス 51">
            <a:extLst>
              <a:ext uri="{FF2B5EF4-FFF2-40B4-BE49-F238E27FC236}">
                <a16:creationId xmlns:a16="http://schemas.microsoft.com/office/drawing/2014/main" id="{FC6BBA28-6764-477C-831D-059CB665C244}"/>
              </a:ext>
            </a:extLst>
          </p:cNvPr>
          <p:cNvSpPr txBox="1"/>
          <p:nvPr/>
        </p:nvSpPr>
        <p:spPr>
          <a:xfrm>
            <a:off x="6609184" y="0"/>
            <a:ext cx="3240767" cy="620613"/>
          </a:xfrm>
          <a:prstGeom prst="rect">
            <a:avLst/>
          </a:prstGeom>
          <a:noFill/>
        </p:spPr>
        <p:txBody>
          <a:bodyPr wrap="square" lIns="72000" tIns="36000" rIns="72000" bIns="36000" rtlCol="0" anchor="t" anchorCtr="0">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令和５年度予算現額　１１</a:t>
            </a:r>
            <a:r>
              <a:rPr kumimoji="1" lang="en-US" altLang="ja-JP"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９億円</a:t>
            </a:r>
            <a:endParaRPr kumimoji="1" lang="en-US" altLang="ja-JP"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（令和４年度からの繰越含む）</a:t>
            </a:r>
            <a:endParaRPr kumimoji="1" lang="en-US" altLang="ja-JP"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 name="正方形/長方形 1">
            <a:extLst>
              <a:ext uri="{FF2B5EF4-FFF2-40B4-BE49-F238E27FC236}">
                <a16:creationId xmlns:a16="http://schemas.microsoft.com/office/drawing/2014/main" id="{B3F52720-C537-3B60-D964-698D4A10022F}"/>
              </a:ext>
            </a:extLst>
          </p:cNvPr>
          <p:cNvSpPr/>
          <p:nvPr/>
        </p:nvSpPr>
        <p:spPr>
          <a:xfrm>
            <a:off x="-1813870" y="289583"/>
            <a:ext cx="1800200" cy="783184"/>
          </a:xfrm>
          <a:prstGeom prst="rect">
            <a:avLst/>
          </a:prstGeom>
          <a:noFill/>
        </p:spPr>
        <p:txBody>
          <a:bodyPr wrap="square" lIns="82953" tIns="41476" rIns="82953" bIns="41476">
            <a:spAutoFit/>
          </a:bodyPr>
          <a:lstStyle/>
          <a:p>
            <a:pPr>
              <a:lnSpc>
                <a:spcPct val="130000"/>
              </a:lnSpc>
            </a:pPr>
            <a:r>
              <a:rPr lang="ja-JP" altLang="en-US" dirty="0">
                <a:ln w="0"/>
                <a:latin typeface="メイリオ" panose="020B0604030504040204" pitchFamily="50" charset="-128"/>
                <a:ea typeface="メイリオ" panose="020B0604030504040204" pitchFamily="50" charset="-128"/>
              </a:rPr>
              <a:t>（参考）助成金１枚ポンチ絵</a:t>
            </a:r>
            <a:endParaRPr lang="en-US" altLang="ja-JP" dirty="0">
              <a:ln w="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2753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旧助成金（産業保健関係助成金）との違い</a:t>
            </a:r>
          </a:p>
        </p:txBody>
      </p:sp>
      <p:sp>
        <p:nvSpPr>
          <p:cNvPr id="7" name="テキスト ボックス 6">
            <a:extLst>
              <a:ext uri="{FF2B5EF4-FFF2-40B4-BE49-F238E27FC236}">
                <a16:creationId xmlns:a16="http://schemas.microsoft.com/office/drawing/2014/main" id="{34B6EC10-269A-0860-21AD-A5C106BF7B80}"/>
              </a:ext>
            </a:extLst>
          </p:cNvPr>
          <p:cNvSpPr txBox="1"/>
          <p:nvPr/>
        </p:nvSpPr>
        <p:spPr>
          <a:xfrm>
            <a:off x="632520" y="6974502"/>
            <a:ext cx="8280920" cy="1046440"/>
          </a:xfrm>
          <a:prstGeom prst="rect">
            <a:avLst/>
          </a:prstGeom>
        </p:spPr>
        <p:style>
          <a:lnRef idx="3">
            <a:schemeClr val="lt1"/>
          </a:lnRef>
          <a:fillRef idx="1">
            <a:schemeClr val="accent4"/>
          </a:fillRef>
          <a:effectRef idx="1">
            <a:schemeClr val="accent4"/>
          </a:effectRef>
          <a:fontRef idx="minor">
            <a:schemeClr val="lt1"/>
          </a:fontRef>
        </p:style>
        <p:txBody>
          <a:bodyPr vert="horz" wrap="square" rtlCol="0">
            <a:spAutoFit/>
          </a:bodyPr>
          <a:lstStyle/>
          <a:p>
            <a:pPr algn="l">
              <a:lnSpc>
                <a:spcPct val="120000"/>
              </a:lnSpc>
              <a:spcAft>
                <a:spcPts val="600"/>
              </a:spcAft>
              <a:buClr>
                <a:schemeClr val="tx2"/>
              </a:buClr>
            </a:pPr>
            <a:r>
              <a:rPr kumimoji="1" lang="ja-JP" altLang="en-US" sz="1200" dirty="0">
                <a:solidFill>
                  <a:schemeClr val="tx1"/>
                </a:solidFill>
              </a:rPr>
              <a:t>介入研究第４期３ポツ目；</a:t>
            </a:r>
            <a:endParaRPr kumimoji="1" lang="en-US" altLang="ja-JP" sz="1200" dirty="0">
              <a:solidFill>
                <a:schemeClr val="tx1"/>
              </a:solidFill>
            </a:endParaRPr>
          </a:p>
          <a:p>
            <a:pPr algn="l">
              <a:lnSpc>
                <a:spcPct val="120000"/>
              </a:lnSpc>
              <a:spcAft>
                <a:spcPts val="600"/>
              </a:spcAft>
              <a:buClr>
                <a:schemeClr val="tx2"/>
              </a:buClr>
            </a:pPr>
            <a:r>
              <a:rPr kumimoji="1" lang="ja-JP" altLang="en-US" sz="1200" dirty="0">
                <a:solidFill>
                  <a:srgbClr val="FF0000"/>
                </a:solidFill>
              </a:rPr>
              <a:t>今年度までの研究の違いとしては、同じ看護、トラックドライバー、介護の仕事で働いていても、その職場ごとに疲労対策の在り方が変わってくるため、対象職場へのヒアリングに基づいて、そこに見合ったオーダーメイドの疲労対策を提案し、その効果検証を実施している所です。</a:t>
            </a:r>
          </a:p>
        </p:txBody>
      </p:sp>
      <p:sp>
        <p:nvSpPr>
          <p:cNvPr id="43" name="正方形/長方形 42">
            <a:extLst>
              <a:ext uri="{FF2B5EF4-FFF2-40B4-BE49-F238E27FC236}">
                <a16:creationId xmlns:a16="http://schemas.microsoft.com/office/drawing/2014/main" id="{4CA382AB-4BCA-7F24-2A71-D2066BBD5775}"/>
              </a:ext>
            </a:extLst>
          </p:cNvPr>
          <p:cNvSpPr/>
          <p:nvPr/>
        </p:nvSpPr>
        <p:spPr>
          <a:xfrm>
            <a:off x="78132" y="514445"/>
            <a:ext cx="9818048" cy="1345646"/>
          </a:xfrm>
          <a:prstGeom prst="rect">
            <a:avLst/>
          </a:prstGeom>
          <a:noFill/>
        </p:spPr>
        <p:txBody>
          <a:bodyPr wrap="square" lIns="82953" tIns="41476" rIns="82953" bIns="41476">
            <a:spAutoFit/>
          </a:bodyPr>
          <a:lstStyle/>
          <a:p>
            <a:pPr>
              <a:lnSpc>
                <a:spcPct val="130000"/>
              </a:lnSpc>
            </a:pPr>
            <a:r>
              <a:rPr lang="ja-JP" altLang="en-US" sz="1600" dirty="0">
                <a:ln w="0"/>
                <a:solidFill>
                  <a:schemeClr val="accent3"/>
                </a:solidFill>
                <a:latin typeface="メイリオ" panose="020B0604030504040204" pitchFamily="50" charset="-128"/>
                <a:ea typeface="メイリオ" panose="020B0604030504040204" pitchFamily="50" charset="-128"/>
              </a:rPr>
              <a:t>▶　</a:t>
            </a:r>
            <a:r>
              <a:rPr lang="ja-JP" altLang="en-US" sz="1600" dirty="0">
                <a:ln w="0"/>
                <a:latin typeface="メイリオ" panose="020B0604030504040204" pitchFamily="50" charset="-128"/>
                <a:ea typeface="メイリオ" panose="020B0604030504040204" pitchFamily="50" charset="-128"/>
              </a:rPr>
              <a:t>令和３年度まで行っていた旧助成金（産業保健関係助成金）では、持続可能性や裨益事業場の少なさ等様々なデメリットがあったことから、令和４年度に仕組みの見直しを行い、今回の団体経由産業保健活動推進助成金を創設</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solidFill>
                  <a:schemeClr val="accent3"/>
                </a:solidFill>
                <a:latin typeface="メイリオ" panose="020B0604030504040204" pitchFamily="50" charset="-128"/>
                <a:ea typeface="メイリオ" panose="020B0604030504040204" pitchFamily="50" charset="-128"/>
              </a:rPr>
              <a:t>▶　</a:t>
            </a:r>
            <a:r>
              <a:rPr lang="ja-JP" altLang="en-US" sz="1600" dirty="0">
                <a:ln w="0"/>
                <a:latin typeface="メイリオ" panose="020B0604030504040204" pitchFamily="50" charset="-128"/>
                <a:ea typeface="メイリオ" panose="020B0604030504040204" pitchFamily="50" charset="-128"/>
              </a:rPr>
              <a:t>特に、①助成対象を個別事業場→団体に変更したこと、②申請の仕組みを変更したことが大きな違い</a:t>
            </a:r>
            <a:endParaRPr lang="en-US" altLang="ja-JP" sz="1600" dirty="0">
              <a:ln w="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93000D56-297D-7999-482B-6B10A1F49493}"/>
              </a:ext>
            </a:extLst>
          </p:cNvPr>
          <p:cNvGraphicFramePr>
            <a:graphicFrameLocks noGrp="1"/>
          </p:cNvGraphicFramePr>
          <p:nvPr>
            <p:extLst>
              <p:ext uri="{D42A27DB-BD31-4B8C-83A1-F6EECF244321}">
                <p14:modId xmlns:p14="http://schemas.microsoft.com/office/powerpoint/2010/main" val="3133115544"/>
              </p:ext>
            </p:extLst>
          </p:nvPr>
        </p:nvGraphicFramePr>
        <p:xfrm>
          <a:off x="65566" y="1988840"/>
          <a:ext cx="9651207" cy="4632180"/>
        </p:xfrm>
        <a:graphic>
          <a:graphicData uri="http://schemas.openxmlformats.org/drawingml/2006/table">
            <a:tbl>
              <a:tblPr firstRow="1" bandRow="1">
                <a:tableStyleId>{21E4AEA4-8DFA-4A89-87EB-49C32662AFE0}</a:tableStyleId>
              </a:tblPr>
              <a:tblGrid>
                <a:gridCol w="650206">
                  <a:extLst>
                    <a:ext uri="{9D8B030D-6E8A-4147-A177-3AD203B41FA5}">
                      <a16:colId xmlns:a16="http://schemas.microsoft.com/office/drawing/2014/main" val="1399175568"/>
                    </a:ext>
                  </a:extLst>
                </a:gridCol>
                <a:gridCol w="3456384">
                  <a:extLst>
                    <a:ext uri="{9D8B030D-6E8A-4147-A177-3AD203B41FA5}">
                      <a16:colId xmlns:a16="http://schemas.microsoft.com/office/drawing/2014/main" val="918911454"/>
                    </a:ext>
                  </a:extLst>
                </a:gridCol>
                <a:gridCol w="3384376">
                  <a:extLst>
                    <a:ext uri="{9D8B030D-6E8A-4147-A177-3AD203B41FA5}">
                      <a16:colId xmlns:a16="http://schemas.microsoft.com/office/drawing/2014/main" val="1122089264"/>
                    </a:ext>
                  </a:extLst>
                </a:gridCol>
                <a:gridCol w="2160241">
                  <a:extLst>
                    <a:ext uri="{9D8B030D-6E8A-4147-A177-3AD203B41FA5}">
                      <a16:colId xmlns:a16="http://schemas.microsoft.com/office/drawing/2014/main" val="2660374094"/>
                    </a:ext>
                  </a:extLst>
                </a:gridCol>
              </a:tblGrid>
              <a:tr h="241964">
                <a:tc>
                  <a:txBody>
                    <a:bodyPr/>
                    <a:lstStyle/>
                    <a:p>
                      <a:endParaRPr kumimoji="1" lang="ja-JP" altLang="en-US" sz="1050" dirty="0"/>
                    </a:p>
                  </a:txBody>
                  <a:tcPr/>
                </a:tc>
                <a:tc>
                  <a:txBody>
                    <a:bodyPr/>
                    <a:lstStyle/>
                    <a:p>
                      <a:pPr algn="ctr">
                        <a:lnSpc>
                          <a:spcPts val="1700"/>
                        </a:lnSpc>
                      </a:pPr>
                      <a:r>
                        <a:rPr kumimoji="1" lang="ja-JP" altLang="en-US" sz="1100" dirty="0">
                          <a:latin typeface="メイリオ" panose="020B0604030504040204" pitchFamily="50" charset="-128"/>
                          <a:ea typeface="メイリオ" panose="020B0604030504040204" pitchFamily="50" charset="-128"/>
                        </a:rPr>
                        <a:t>産業保健関係助成金</a:t>
                      </a:r>
                    </a:p>
                  </a:txBody>
                  <a:tcPr/>
                </a:tc>
                <a:tc>
                  <a:txBody>
                    <a:bodyPr/>
                    <a:lstStyle/>
                    <a:p>
                      <a:pPr algn="ctr">
                        <a:lnSpc>
                          <a:spcPts val="1700"/>
                        </a:lnSpc>
                      </a:pPr>
                      <a:r>
                        <a:rPr kumimoji="1" lang="zh-TW" altLang="en-US" sz="1100" dirty="0">
                          <a:latin typeface="メイリオ" panose="020B0604030504040204" pitchFamily="50" charset="-128"/>
                          <a:ea typeface="メイリオ" panose="020B0604030504040204" pitchFamily="50" charset="-128"/>
                        </a:rPr>
                        <a:t>団体経由産業保健活動</a:t>
                      </a:r>
                      <a:r>
                        <a:rPr kumimoji="1" lang="ja-JP" altLang="en-US" sz="1100" dirty="0">
                          <a:latin typeface="メイリオ" panose="020B0604030504040204" pitchFamily="50" charset="-128"/>
                          <a:ea typeface="メイリオ" panose="020B0604030504040204" pitchFamily="50" charset="-128"/>
                        </a:rPr>
                        <a:t>推進</a:t>
                      </a:r>
                      <a:r>
                        <a:rPr kumimoji="1" lang="zh-TW" altLang="en-US" sz="1100" dirty="0">
                          <a:latin typeface="メイリオ" panose="020B0604030504040204" pitchFamily="50" charset="-128"/>
                          <a:ea typeface="メイリオ" panose="020B0604030504040204" pitchFamily="50" charset="-128"/>
                        </a:rPr>
                        <a:t>助成金</a:t>
                      </a:r>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pPr algn="ctr">
                        <a:lnSpc>
                          <a:spcPts val="1700"/>
                        </a:lnSpc>
                      </a:pPr>
                      <a:r>
                        <a:rPr kumimoji="1" lang="ja-JP" altLang="en-US" sz="1100" dirty="0">
                          <a:latin typeface="メイリオ" panose="020B0604030504040204" pitchFamily="50" charset="-128"/>
                          <a:ea typeface="メイリオ" panose="020B0604030504040204" pitchFamily="50" charset="-128"/>
                        </a:rPr>
                        <a:t>変更の趣旨</a:t>
                      </a:r>
                    </a:p>
                  </a:txBody>
                  <a:tcPr/>
                </a:tc>
                <a:extLst>
                  <a:ext uri="{0D108BD9-81ED-4DB2-BD59-A6C34878D82A}">
                    <a16:rowId xmlns:a16="http://schemas.microsoft.com/office/drawing/2014/main" val="3955752129"/>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rPr>
                        <a:t>申請の仕組み</a:t>
                      </a:r>
                    </a:p>
                  </a:txBody>
                  <a:tcPr anchor="ctr"/>
                </a:tc>
                <a:tc>
                  <a:txBody>
                    <a:bodyPr/>
                    <a:lstStyle/>
                    <a:p>
                      <a:pPr marL="0" marR="0" lvl="0" indent="0" algn="l" defTabSz="990570" rtl="0" eaLnBrk="1" fontAlgn="auto" latinLnBrk="0" hangingPunct="1">
                        <a:lnSpc>
                          <a:spcPct val="100000"/>
                        </a:lnSpc>
                        <a:spcBef>
                          <a:spcPts val="0"/>
                        </a:spcBef>
                        <a:spcAft>
                          <a:spcPts val="600"/>
                        </a:spcAft>
                        <a:buClrTx/>
                        <a:buSzTx/>
                        <a:buFontTx/>
                        <a:buNone/>
                        <a:tabLst/>
                        <a:defRPr/>
                      </a:pPr>
                      <a:r>
                        <a:rPr kumimoji="0" lang="ja-JP" altLang="en-US" sz="1050" kern="0" dirty="0">
                          <a:solidFill>
                            <a:prstClr val="black"/>
                          </a:solidFill>
                          <a:latin typeface="メイリオ" panose="020B0604030504040204" pitchFamily="50" charset="-128"/>
                          <a:ea typeface="メイリオ" panose="020B0604030504040204" pitchFamily="50" charset="-128"/>
                        </a:rPr>
                        <a:t>事後に支給申請のみを行う</a:t>
                      </a:r>
                      <a:endParaRPr kumimoji="0" lang="en-US" altLang="ja-JP" sz="1050" kern="0" dirty="0">
                        <a:solidFill>
                          <a:prstClr val="black"/>
                        </a:solidFill>
                        <a:latin typeface="メイリオ" panose="020B0604030504040204" pitchFamily="50" charset="-128"/>
                        <a:ea typeface="メイリオ" panose="020B0604030504040204" pitchFamily="50" charset="-128"/>
                      </a:endParaRPr>
                    </a:p>
                    <a:p>
                      <a:pPr marL="0" marR="0" lvl="0" indent="0" algn="l" defTabSz="990570" rtl="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メイリオ" panose="020B0604030504040204" pitchFamily="50" charset="-128"/>
                          <a:ea typeface="メイリオ" panose="020B0604030504040204" pitchFamily="50" charset="-128"/>
                        </a:rPr>
                        <a:t>（課題）事前にどの程度の件数</a:t>
                      </a:r>
                      <a:r>
                        <a:rPr kumimoji="0" lang="ja-JP" altLang="en-US" sz="1050" kern="0" dirty="0">
                          <a:solidFill>
                            <a:schemeClr val="tx1"/>
                          </a:solidFill>
                          <a:latin typeface="メイリオ" panose="020B0604030504040204" pitchFamily="50" charset="-128"/>
                          <a:ea typeface="メイリオ" panose="020B0604030504040204" pitchFamily="50" charset="-128"/>
                        </a:rPr>
                        <a:t>が来るのか把握ができず、予算超過時点での受付停止が困難</a:t>
                      </a:r>
                      <a:endParaRPr kumimoji="0" lang="en-US" altLang="ja-JP" sz="1050" strike="sngStrike" kern="0" dirty="0">
                        <a:solidFill>
                          <a:schemeClr val="tx1"/>
                        </a:solidFill>
                        <a:latin typeface="メイリオ" panose="020B0604030504040204" pitchFamily="50" charset="-128"/>
                        <a:ea typeface="メイリオ" panose="020B0604030504040204" pitchFamily="50" charset="-128"/>
                      </a:endParaRPr>
                    </a:p>
                    <a:p>
                      <a:pPr marL="0" marR="0" lvl="0" indent="0" algn="l" defTabSz="990570" rtl="0" eaLnBrk="1" fontAlgn="auto" latinLnBrk="0" hangingPunct="1">
                        <a:lnSpc>
                          <a:spcPct val="100000"/>
                        </a:lnSpc>
                        <a:spcBef>
                          <a:spcPts val="0"/>
                        </a:spcBef>
                        <a:spcAft>
                          <a:spcPts val="0"/>
                        </a:spcAft>
                        <a:buClrTx/>
                        <a:buSzTx/>
                        <a:buFontTx/>
                        <a:buNone/>
                        <a:tabLst/>
                        <a:defRPr/>
                      </a:pPr>
                      <a:r>
                        <a:rPr kumimoji="0" lang="ja-JP" altLang="en-US" sz="1050" strike="noStrike" kern="0" dirty="0">
                          <a:solidFill>
                            <a:schemeClr val="tx1"/>
                          </a:solidFill>
                          <a:latin typeface="メイリオ" panose="020B0604030504040204" pitchFamily="50" charset="-128"/>
                          <a:ea typeface="メイリオ" panose="020B0604030504040204" pitchFamily="50" charset="-128"/>
                        </a:rPr>
                        <a:t>また、取組実施後の申請となるため、予算超過時点で受付停止した場合に、助成金を期待して事業を実施した事業者に不満が生じるおそれ</a:t>
                      </a:r>
                      <a:endParaRPr kumimoji="0" lang="en-US" altLang="ja-JP" sz="1050" strike="noStrike" kern="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0" lang="ja-JP" altLang="en-US" sz="1050" kern="0" dirty="0">
                          <a:solidFill>
                            <a:schemeClr val="tx1"/>
                          </a:solidFill>
                          <a:latin typeface="メイリオ" panose="020B0604030504040204" pitchFamily="50" charset="-128"/>
                          <a:ea typeface="メイリオ" panose="020B0604030504040204" pitchFamily="50" charset="-128"/>
                        </a:rPr>
                        <a:t>事前に計画提出・承認してから支給申請を行う</a:t>
                      </a:r>
                      <a:endParaRPr kumimoji="0" lang="en-US" altLang="ja-JP" sz="1050" kern="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・あらかじめ計画届出・承認時点で件数把握、コントロールが可能となり、取組実施前の段階で、予算超過時点での受付停止を可能とする（申請者からの不満も生じない仕組み）</a:t>
                      </a:r>
                      <a:endParaRPr kumimoji="1" lang="en-US" altLang="ja-JP" sz="1050" strike="sngStrike"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522570181"/>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rPr>
                        <a:t>申請から支給までの期間</a:t>
                      </a:r>
                    </a:p>
                  </a:txBody>
                  <a:tcPr anchor="ctr"/>
                </a:tc>
                <a:tc>
                  <a:txBody>
                    <a:bodyPr/>
                    <a:lstStyle/>
                    <a:p>
                      <a:pPr marL="0" marR="0" lvl="0" indent="0" algn="l" defTabSz="990570" rtl="0" eaLnBrk="1" fontAlgn="auto" latinLnBrk="0" hangingPunct="1">
                        <a:lnSpc>
                          <a:spcPct val="100000"/>
                        </a:lnSpc>
                        <a:spcBef>
                          <a:spcPts val="0"/>
                        </a:spcBef>
                        <a:spcAft>
                          <a:spcPts val="600"/>
                        </a:spcAft>
                        <a:buClrTx/>
                        <a:buSzTx/>
                        <a:buFontTx/>
                        <a:buNone/>
                        <a:tabLst/>
                        <a:defRPr/>
                      </a:pPr>
                      <a:r>
                        <a:rPr kumimoji="0" lang="ja-JP" altLang="en-US" sz="1050" kern="0" dirty="0">
                          <a:solidFill>
                            <a:prstClr val="black"/>
                          </a:solidFill>
                          <a:latin typeface="メイリオ" panose="020B0604030504040204" pitchFamily="50" charset="-128"/>
                          <a:ea typeface="メイリオ" panose="020B0604030504040204" pitchFamily="50" charset="-128"/>
                        </a:rPr>
                        <a:t>事業場での取組終了後６ヶ月以内の申請など、支給手続が完了するまでに年度をまたぐ</a:t>
                      </a:r>
                      <a:endParaRPr kumimoji="0" lang="en-US" altLang="ja-JP" sz="1050" kern="0" dirty="0">
                        <a:solidFill>
                          <a:prstClr val="black"/>
                        </a:solidFill>
                        <a:latin typeface="メイリオ" panose="020B0604030504040204" pitchFamily="50" charset="-128"/>
                        <a:ea typeface="メイリオ" panose="020B0604030504040204" pitchFamily="50" charset="-128"/>
                      </a:endParaRPr>
                    </a:p>
                    <a:p>
                      <a:pPr marL="0" marR="0" lvl="0" indent="0" algn="l" defTabSz="990570" rtl="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メイリオ" panose="020B0604030504040204" pitchFamily="50" charset="-128"/>
                          <a:ea typeface="メイリオ" panose="020B0604030504040204" pitchFamily="50" charset="-128"/>
                        </a:rPr>
                        <a:t>（課題）ある年度の取組に対する支援が、翌年度の予算から支払われることがある</a:t>
                      </a:r>
                    </a:p>
                  </a:txBody>
                  <a:tcPr anchor="ctr"/>
                </a:tc>
                <a:tc>
                  <a:txBody>
                    <a:bodyPr/>
                    <a:lstStyle/>
                    <a:p>
                      <a:pPr marL="0" indent="-180975">
                        <a:lnSpc>
                          <a:spcPts val="1800"/>
                        </a:lnSpc>
                      </a:pPr>
                      <a:r>
                        <a:rPr kumimoji="0" lang="ja-JP" altLang="en-US" sz="1050" kern="0" dirty="0">
                          <a:solidFill>
                            <a:schemeClr val="tx1"/>
                          </a:solidFill>
                          <a:latin typeface="メイリオ" panose="020B0604030504040204" pitchFamily="50" charset="-128"/>
                          <a:ea typeface="メイリオ" panose="020B0604030504040204" pitchFamily="50" charset="-128"/>
                        </a:rPr>
                        <a:t>年度内に支給が終了するスケジュールとする</a:t>
                      </a:r>
                      <a:r>
                        <a:rPr kumimoji="0" lang="en-US" altLang="ja-JP" sz="1050" kern="0" dirty="0">
                          <a:solidFill>
                            <a:schemeClr val="tx1"/>
                          </a:solidFill>
                          <a:latin typeface="メイリオ" panose="020B0604030504040204" pitchFamily="50" charset="-128"/>
                          <a:ea typeface="メイリオ" panose="020B0604030504040204" pitchFamily="50" charset="-128"/>
                        </a:rPr>
                        <a:t>(</a:t>
                      </a:r>
                      <a:r>
                        <a:rPr kumimoji="0" lang="ja-JP" altLang="en-US" sz="1050" kern="0" dirty="0">
                          <a:solidFill>
                            <a:schemeClr val="tx1"/>
                          </a:solidFill>
                          <a:latin typeface="メイリオ" panose="020B0604030504040204" pitchFamily="50" charset="-128"/>
                          <a:ea typeface="メイリオ" panose="020B0604030504040204" pitchFamily="50" charset="-128"/>
                        </a:rPr>
                        <a:t>計画提出を９月末まで、支給申請を翌年１月末まで</a:t>
                      </a:r>
                      <a:r>
                        <a:rPr kumimoji="0" lang="en-US" altLang="ja-JP" sz="1050" kern="0" dirty="0">
                          <a:solidFill>
                            <a:schemeClr val="tx1"/>
                          </a:solidFill>
                          <a:latin typeface="メイリオ" panose="020B0604030504040204" pitchFamily="50" charset="-128"/>
                          <a:ea typeface="メイリオ" panose="020B0604030504040204" pitchFamily="50" charset="-128"/>
                        </a:rPr>
                        <a:t>)</a:t>
                      </a:r>
                    </a:p>
                  </a:txBody>
                  <a:tcPr anchor="ctr"/>
                </a:tc>
                <a:tc>
                  <a:txBody>
                    <a:bodyPr/>
                    <a:lstStyle/>
                    <a:p>
                      <a:pPr marL="0" indent="-180975">
                        <a:lnSpc>
                          <a:spcPts val="1800"/>
                        </a:lnSpc>
                      </a:pPr>
                      <a:r>
                        <a:rPr kumimoji="0" lang="ja-JP" altLang="en-US" sz="1050" kern="0" dirty="0">
                          <a:solidFill>
                            <a:schemeClr val="tx1"/>
                          </a:solidFill>
                          <a:latin typeface="メイリオ" panose="020B0604030504040204" pitchFamily="50" charset="-128"/>
                          <a:ea typeface="メイリオ" panose="020B0604030504040204" pitchFamily="50" charset="-128"/>
                        </a:rPr>
                        <a:t>・年度内の支払いを可能とする</a:t>
                      </a:r>
                      <a:endParaRPr kumimoji="0" lang="en-US" altLang="ja-JP" sz="1050" kern="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73796567"/>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rPr>
                        <a:t>助成</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対象</a:t>
                      </a:r>
                    </a:p>
                  </a:txBody>
                  <a:tcPr anchor="ctr"/>
                </a:tc>
                <a:tc>
                  <a:txBody>
                    <a:bodyPr/>
                    <a:lstStyle/>
                    <a:p>
                      <a:pPr marL="0" indent="-180975">
                        <a:lnSpc>
                          <a:spcPts val="1800"/>
                        </a:lnSpc>
                      </a:pPr>
                      <a:r>
                        <a:rPr lang="ja-JP" altLang="en-US" sz="1050" dirty="0">
                          <a:solidFill>
                            <a:prstClr val="black"/>
                          </a:solidFill>
                          <a:latin typeface="Meiryo" panose="020B0604030504040204" pitchFamily="34" charset="-128"/>
                          <a:ea typeface="Meiryo" panose="020B0604030504040204" pitchFamily="34" charset="-128"/>
                        </a:rPr>
                        <a:t>個々の事業者</a:t>
                      </a:r>
                      <a:endParaRPr lang="en-US" altLang="ja-JP" sz="1050" dirty="0">
                        <a:solidFill>
                          <a:prstClr val="black"/>
                        </a:solidFill>
                        <a:latin typeface="Meiryo" panose="020B0604030504040204" pitchFamily="34" charset="-128"/>
                        <a:ea typeface="Meiryo" panose="020B0604030504040204" pitchFamily="34" charset="-128"/>
                      </a:endParaRPr>
                    </a:p>
                    <a:p>
                      <a:pPr marL="0" indent="-180975">
                        <a:lnSpc>
                          <a:spcPts val="1400"/>
                        </a:lnSpc>
                      </a:pPr>
                      <a:r>
                        <a:rPr lang="ja-JP" altLang="en-US" sz="1050" dirty="0">
                          <a:solidFill>
                            <a:prstClr val="black"/>
                          </a:solidFill>
                          <a:latin typeface="Meiryo" panose="020B0604030504040204" pitchFamily="34" charset="-128"/>
                          <a:ea typeface="Meiryo" panose="020B0604030504040204" pitchFamily="34" charset="-128"/>
                        </a:rPr>
                        <a:t>（課題）事業者が個々に産業医等との契約や支給申請の事務を行わなければならず、事業者にとって事務的にも経済的にも負担が大きい</a:t>
                      </a:r>
                      <a:endParaRPr lang="en-US" altLang="ja-JP" sz="1050" dirty="0">
                        <a:solidFill>
                          <a:prstClr val="black"/>
                        </a:solidFill>
                        <a:latin typeface="Meiryo" panose="020B0604030504040204" pitchFamily="34" charset="-128"/>
                        <a:ea typeface="Meiryo" panose="020B0604030504040204" pitchFamily="34" charset="-128"/>
                      </a:endParaRPr>
                    </a:p>
                  </a:txBody>
                  <a:tcPr anchor="ct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0" lang="ja-JP" altLang="en-US" sz="1050" kern="0" dirty="0">
                          <a:solidFill>
                            <a:schemeClr val="tx1"/>
                          </a:solidFill>
                          <a:latin typeface="メイリオ" panose="020B0604030504040204" pitchFamily="50" charset="-128"/>
                          <a:ea typeface="メイリオ" panose="020B0604030504040204" pitchFamily="50" charset="-128"/>
                        </a:rPr>
                        <a:t>中小企業の各種活動を支援する団体</a:t>
                      </a:r>
                      <a:endParaRPr kumimoji="1" lang="en-US" altLang="ja-JP" sz="1050" kern="1200" dirty="0">
                        <a:solidFill>
                          <a:schemeClr val="tx1"/>
                        </a:solidFill>
                        <a:latin typeface="+mn-lt"/>
                        <a:ea typeface="+mn-ea"/>
                      </a:endParaRPr>
                    </a:p>
                  </a:txBody>
                  <a:tcPr anchor="ct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0" lang="ja-JP" altLang="en-US" sz="1050" kern="0" dirty="0">
                          <a:solidFill>
                            <a:schemeClr val="tx1"/>
                          </a:solidFill>
                          <a:latin typeface="メイリオ" panose="020B0604030504040204" pitchFamily="50" charset="-128"/>
                          <a:ea typeface="メイリオ" panose="020B0604030504040204" pitchFamily="50" charset="-128"/>
                        </a:rPr>
                        <a:t>・より多くの事業場に対する間接的な支援が可能</a:t>
                      </a:r>
                      <a:endParaRPr kumimoji="0" lang="en-US" altLang="ja-JP" sz="1050" kern="0" dirty="0">
                        <a:solidFill>
                          <a:schemeClr val="tx1"/>
                        </a:solidFill>
                        <a:latin typeface="メイリオ" panose="020B0604030504040204" pitchFamily="50" charset="-128"/>
                        <a:ea typeface="メイリオ" panose="020B0604030504040204" pitchFamily="50" charset="-128"/>
                      </a:endParaRPr>
                    </a:p>
                    <a:p>
                      <a:pPr marL="0" marR="0" lvl="0" indent="0" algn="l" defTabSz="990570" rtl="0" eaLnBrk="1" fontAlgn="auto" latinLnBrk="0" hangingPunct="1">
                        <a:lnSpc>
                          <a:spcPct val="100000"/>
                        </a:lnSpc>
                        <a:spcBef>
                          <a:spcPts val="0"/>
                        </a:spcBef>
                        <a:spcAft>
                          <a:spcPts val="0"/>
                        </a:spcAft>
                        <a:buClrTx/>
                        <a:buSzTx/>
                        <a:buFontTx/>
                        <a:buNone/>
                        <a:tabLst/>
                        <a:defRPr/>
                      </a:pPr>
                      <a:r>
                        <a:rPr kumimoji="0" lang="ja-JP" altLang="en-US" sz="1050" kern="0" dirty="0">
                          <a:solidFill>
                            <a:schemeClr val="tx1"/>
                          </a:solidFill>
                          <a:latin typeface="メイリオ" panose="020B0604030504040204" pitchFamily="50" charset="-128"/>
                          <a:ea typeface="メイリオ" panose="020B0604030504040204" pitchFamily="50" charset="-128"/>
                        </a:rPr>
                        <a:t>・個々の事業場の負担を軽減</a:t>
                      </a:r>
                      <a:endParaRPr kumimoji="0" lang="en-US" altLang="ja-JP" sz="1050" kern="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744590203"/>
                  </a:ext>
                </a:extLst>
              </a:tr>
              <a:tr h="816465">
                <a:tc>
                  <a:txBody>
                    <a:bodyPr/>
                    <a:lstStyle/>
                    <a:p>
                      <a:pPr algn="ctr"/>
                      <a:r>
                        <a:rPr kumimoji="1" lang="ja-JP" altLang="en-US" sz="1050" dirty="0">
                          <a:latin typeface="メイリオ" panose="020B0604030504040204" pitchFamily="50" charset="-128"/>
                          <a:ea typeface="メイリオ" panose="020B0604030504040204" pitchFamily="50" charset="-128"/>
                        </a:rPr>
                        <a:t>補助率</a:t>
                      </a:r>
                    </a:p>
                  </a:txBody>
                  <a:tcPr anchor="ctr"/>
                </a:tc>
                <a:tc>
                  <a:txBody>
                    <a:bodyPr/>
                    <a:lstStyle/>
                    <a:p>
                      <a:pPr marL="0" marR="0" lvl="0" indent="-180975" algn="l" defTabSz="990570" rtl="0" eaLnBrk="1" fontAlgn="auto" latinLnBrk="0" hangingPunct="1">
                        <a:lnSpc>
                          <a:spcPts val="1800"/>
                        </a:lnSpc>
                        <a:spcBef>
                          <a:spcPts val="0"/>
                        </a:spcBef>
                        <a:spcAft>
                          <a:spcPts val="0"/>
                        </a:spcAft>
                        <a:buClrTx/>
                        <a:buSzTx/>
                        <a:buFontTx/>
                        <a:buNone/>
                        <a:tabLst/>
                        <a:defRPr/>
                      </a:pPr>
                      <a:r>
                        <a:rPr lang="ja-JP" altLang="en-US" sz="1050" dirty="0">
                          <a:solidFill>
                            <a:prstClr val="black"/>
                          </a:solidFill>
                          <a:latin typeface="Meiryo" panose="020B0604030504040204" pitchFamily="34" charset="-128"/>
                          <a:ea typeface="Meiryo" panose="020B0604030504040204" pitchFamily="34" charset="-128"/>
                        </a:rPr>
                        <a:t>実費全額助成（上限あり）又は一律助成、一度限り</a:t>
                      </a:r>
                      <a:endParaRPr lang="en-US" altLang="ja-JP" sz="1050" dirty="0">
                        <a:solidFill>
                          <a:prstClr val="black"/>
                        </a:solidFill>
                        <a:latin typeface="Meiryo" panose="020B0604030504040204" pitchFamily="34" charset="-128"/>
                        <a:ea typeface="Meiryo" panose="020B0604030504040204" pitchFamily="34" charset="-128"/>
                      </a:endParaRPr>
                    </a:p>
                    <a:p>
                      <a:pPr marL="0" marR="0" lvl="0" indent="-180975" algn="l" defTabSz="990570" rtl="0" eaLnBrk="1" fontAlgn="auto" latinLnBrk="0" hangingPunct="1">
                        <a:lnSpc>
                          <a:spcPts val="1800"/>
                        </a:lnSpc>
                        <a:spcBef>
                          <a:spcPts val="0"/>
                        </a:spcBef>
                        <a:spcAft>
                          <a:spcPts val="0"/>
                        </a:spcAft>
                        <a:buClrTx/>
                        <a:buSzTx/>
                        <a:buFontTx/>
                        <a:buNone/>
                        <a:tabLst/>
                        <a:defRPr/>
                      </a:pPr>
                      <a:r>
                        <a:rPr lang="ja-JP" altLang="en-US" sz="1050" dirty="0">
                          <a:solidFill>
                            <a:prstClr val="black"/>
                          </a:solidFill>
                          <a:latin typeface="Meiryo" panose="020B0604030504040204" pitchFamily="34" charset="-128"/>
                          <a:ea typeface="Meiryo" panose="020B0604030504040204" pitchFamily="34" charset="-128"/>
                        </a:rPr>
                        <a:t>（課題）持続可能性に課題あり、裨益事業場が少ない</a:t>
                      </a:r>
                      <a:endParaRPr lang="en-US" altLang="ja-JP" sz="1050" dirty="0">
                        <a:solidFill>
                          <a:prstClr val="black"/>
                        </a:solidFill>
                        <a:latin typeface="Meiryo" panose="020B0604030504040204" pitchFamily="34" charset="-128"/>
                        <a:ea typeface="Meiryo" panose="020B0604030504040204" pitchFamily="34" charset="-128"/>
                      </a:endParaRPr>
                    </a:p>
                  </a:txBody>
                  <a:tcPr anchor="ctr"/>
                </a:tc>
                <a:tc>
                  <a:txBody>
                    <a:bodyPr/>
                    <a:lstStyle/>
                    <a:p>
                      <a:r>
                        <a:rPr kumimoji="0" lang="ja-JP" altLang="en-US" sz="1050" kern="0" dirty="0">
                          <a:solidFill>
                            <a:schemeClr val="tx1"/>
                          </a:solidFill>
                          <a:latin typeface="メイリオ" panose="020B0604030504040204" pitchFamily="50" charset="-128"/>
                          <a:ea typeface="メイリオ" panose="020B0604030504040204" pitchFamily="50" charset="-128"/>
                        </a:rPr>
                        <a:t>実費の</a:t>
                      </a:r>
                      <a:r>
                        <a:rPr kumimoji="0" lang="en-US" altLang="ja-JP" sz="1050" kern="0" dirty="0">
                          <a:solidFill>
                            <a:schemeClr val="tx1"/>
                          </a:solidFill>
                          <a:latin typeface="メイリオ" panose="020B0604030504040204" pitchFamily="50" charset="-128"/>
                          <a:ea typeface="メイリオ" panose="020B0604030504040204" pitchFamily="50" charset="-128"/>
                        </a:rPr>
                        <a:t>4/5</a:t>
                      </a:r>
                      <a:r>
                        <a:rPr kumimoji="0" lang="ja-JP" altLang="en-US" sz="1050" kern="0" dirty="0">
                          <a:solidFill>
                            <a:schemeClr val="tx1"/>
                          </a:solidFill>
                          <a:latin typeface="メイリオ" panose="020B0604030504040204" pitchFamily="50" charset="-128"/>
                          <a:ea typeface="メイリオ" panose="020B0604030504040204" pitchFamily="50" charset="-128"/>
                        </a:rPr>
                        <a:t>助成（上限</a:t>
                      </a:r>
                      <a:r>
                        <a:rPr kumimoji="0" lang="en-US" altLang="ja-JP" sz="1050" kern="0" dirty="0">
                          <a:solidFill>
                            <a:schemeClr val="tx1"/>
                          </a:solidFill>
                          <a:latin typeface="メイリオ" panose="020B0604030504040204" pitchFamily="50" charset="-128"/>
                          <a:ea typeface="メイリオ" panose="020B0604030504040204" pitchFamily="50" charset="-128"/>
                        </a:rPr>
                        <a:t>100</a:t>
                      </a:r>
                      <a:r>
                        <a:rPr kumimoji="0" lang="ja-JP" altLang="en-US" sz="1050" kern="0" dirty="0">
                          <a:solidFill>
                            <a:schemeClr val="tx1"/>
                          </a:solidFill>
                          <a:latin typeface="メイリオ" panose="020B0604030504040204" pitchFamily="50" charset="-128"/>
                          <a:ea typeface="メイリオ" panose="020B0604030504040204" pitchFamily="50" charset="-128"/>
                        </a:rPr>
                        <a:t>万円）、各年度１回限り、毎年度申請可能</a:t>
                      </a:r>
                      <a:endParaRPr kumimoji="0" lang="en-US" altLang="ja-JP" sz="1050" kern="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0" lang="ja-JP" altLang="en-US" sz="1050" kern="0" dirty="0">
                          <a:solidFill>
                            <a:schemeClr val="tx1"/>
                          </a:solidFill>
                          <a:latin typeface="メイリオ" panose="020B0604030504040204" pitchFamily="50" charset="-128"/>
                          <a:ea typeface="メイリオ" panose="020B0604030504040204" pitchFamily="50" charset="-128"/>
                        </a:rPr>
                        <a:t>・持続可能性の向上</a:t>
                      </a:r>
                      <a:endParaRPr kumimoji="0" lang="en-US" altLang="ja-JP" sz="1050" kern="0" dirty="0">
                        <a:solidFill>
                          <a:schemeClr val="tx1"/>
                        </a:solidFill>
                        <a:latin typeface="メイリオ" panose="020B0604030504040204" pitchFamily="50" charset="-128"/>
                        <a:ea typeface="メイリオ" panose="020B0604030504040204" pitchFamily="50" charset="-128"/>
                      </a:endParaRPr>
                    </a:p>
                    <a:p>
                      <a:r>
                        <a:rPr kumimoji="0" lang="ja-JP" altLang="en-US" sz="1050" kern="0" dirty="0">
                          <a:solidFill>
                            <a:schemeClr val="tx1"/>
                          </a:solidFill>
                          <a:latin typeface="メイリオ" panose="020B0604030504040204" pitchFamily="50" charset="-128"/>
                          <a:ea typeface="メイリオ" panose="020B0604030504040204" pitchFamily="50" charset="-128"/>
                        </a:rPr>
                        <a:t>・より多くの事業場の産業保健活動を支援</a:t>
                      </a:r>
                      <a:endParaRPr kumimoji="0" lang="en-US" altLang="ja-JP" sz="1050" kern="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06895839"/>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rPr>
                        <a:t>補助対象となる取組</a:t>
                      </a:r>
                    </a:p>
                  </a:txBody>
                  <a:tcPr anchor="ctr"/>
                </a:tc>
                <a:tc>
                  <a:txBody>
                    <a:bodyPr/>
                    <a:lstStyle/>
                    <a:p>
                      <a:pPr marL="0" marR="0" lvl="0" indent="-180975" algn="l" defTabSz="990570" rtl="0" eaLnBrk="1" fontAlgn="auto" latinLnBrk="0" hangingPunct="1">
                        <a:lnSpc>
                          <a:spcPts val="1800"/>
                        </a:lnSpc>
                        <a:spcBef>
                          <a:spcPts val="0"/>
                        </a:spcBef>
                        <a:spcAft>
                          <a:spcPts val="0"/>
                        </a:spcAft>
                        <a:buClrTx/>
                        <a:buSzTx/>
                        <a:buFontTx/>
                        <a:buNone/>
                        <a:tabLst/>
                        <a:defRPr/>
                      </a:pPr>
                      <a:r>
                        <a:rPr lang="ja-JP" altLang="en-US" sz="1050" dirty="0">
                          <a:solidFill>
                            <a:prstClr val="black"/>
                          </a:solidFill>
                          <a:latin typeface="Meiryo" panose="020B0604030504040204" pitchFamily="34" charset="-128"/>
                          <a:ea typeface="Meiryo" panose="020B0604030504040204" pitchFamily="34" charset="-128"/>
                        </a:rPr>
                        <a:t>小規模</a:t>
                      </a:r>
                      <a:r>
                        <a:rPr lang="ja-JP" altLang="en-US" sz="1050" dirty="0">
                          <a:solidFill>
                            <a:schemeClr val="tx1"/>
                          </a:solidFill>
                          <a:latin typeface="Meiryo" panose="020B0604030504040204" pitchFamily="34" charset="-128"/>
                          <a:ea typeface="Meiryo" panose="020B0604030504040204" pitchFamily="34" charset="-128"/>
                        </a:rPr>
                        <a:t>を含む</a:t>
                      </a:r>
                      <a:r>
                        <a:rPr lang="ja-JP" altLang="en-US" sz="1050" dirty="0">
                          <a:solidFill>
                            <a:prstClr val="black"/>
                          </a:solidFill>
                          <a:latin typeface="Meiryo" panose="020B0604030504040204" pitchFamily="34" charset="-128"/>
                          <a:ea typeface="Meiryo" panose="020B0604030504040204" pitchFamily="34" charset="-128"/>
                        </a:rPr>
                        <a:t>事業場における個々の取組</a:t>
                      </a:r>
                      <a:endParaRPr lang="en-US" altLang="ja-JP" sz="1050" dirty="0">
                        <a:solidFill>
                          <a:prstClr val="black"/>
                        </a:solidFill>
                        <a:latin typeface="Meiryo" panose="020B0604030504040204" pitchFamily="34" charset="-128"/>
                        <a:ea typeface="Meiryo" panose="020B0604030504040204" pitchFamily="34" charset="-128"/>
                      </a:endParaRPr>
                    </a:p>
                    <a:p>
                      <a:pPr marL="0" marR="0" lvl="0" indent="-180975" algn="l" defTabSz="990570" rtl="0" eaLnBrk="1" fontAlgn="auto" latinLnBrk="0" hangingPunct="1">
                        <a:lnSpc>
                          <a:spcPts val="1400"/>
                        </a:lnSpc>
                        <a:spcBef>
                          <a:spcPts val="0"/>
                        </a:spcBef>
                        <a:spcAft>
                          <a:spcPts val="0"/>
                        </a:spcAft>
                        <a:buClrTx/>
                        <a:buSzTx/>
                        <a:buFontTx/>
                        <a:buNone/>
                        <a:tabLst/>
                        <a:defRPr/>
                      </a:pPr>
                      <a:r>
                        <a:rPr lang="ja-JP" altLang="en-US" sz="1050" dirty="0">
                          <a:solidFill>
                            <a:prstClr val="black"/>
                          </a:solidFill>
                          <a:latin typeface="Meiryo" panose="020B0604030504040204" pitchFamily="34" charset="-128"/>
                          <a:ea typeface="Meiryo" panose="020B0604030504040204" pitchFamily="34" charset="-128"/>
                        </a:rPr>
                        <a:t>（課題）一部の</a:t>
                      </a:r>
                      <a:r>
                        <a:rPr lang="ja-JP" altLang="en-US" sz="1050" dirty="0">
                          <a:solidFill>
                            <a:schemeClr val="tx1"/>
                          </a:solidFill>
                          <a:latin typeface="Meiryo" panose="020B0604030504040204" pitchFamily="34" charset="-128"/>
                          <a:ea typeface="Meiryo" panose="020B0604030504040204" pitchFamily="34" charset="-128"/>
                        </a:rPr>
                        <a:t>事業場における単発の取組へ</a:t>
                      </a:r>
                      <a:r>
                        <a:rPr lang="ja-JP" altLang="en-US" sz="1050" dirty="0">
                          <a:solidFill>
                            <a:prstClr val="black"/>
                          </a:solidFill>
                          <a:latin typeface="Meiryo" panose="020B0604030504040204" pitchFamily="34" charset="-128"/>
                          <a:ea typeface="Meiryo" panose="020B0604030504040204" pitchFamily="34" charset="-128"/>
                        </a:rPr>
                        <a:t>の支援であり、支援の効果が限定的</a:t>
                      </a:r>
                      <a:endParaRPr lang="en-US" altLang="ja-JP" sz="1050" dirty="0">
                        <a:solidFill>
                          <a:srgbClr val="FF0000"/>
                        </a:solidFill>
                        <a:latin typeface="Meiryo" panose="020B0604030504040204" pitchFamily="34" charset="-128"/>
                        <a:ea typeface="Meiryo" panose="020B0604030504040204" pitchFamily="34" charset="-128"/>
                      </a:endParaRPr>
                    </a:p>
                  </a:txBody>
                  <a:tcPr anchor="ct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メイリオ" panose="020B0604030504040204" pitchFamily="50" charset="-128"/>
                          <a:ea typeface="メイリオ" panose="020B0604030504040204" pitchFamily="50" charset="-128"/>
                        </a:rPr>
                        <a:t>支援団体による、事業場への支援の取組</a:t>
                      </a:r>
                      <a:endParaRPr kumimoji="0" lang="en-US" altLang="ja-JP" sz="1050" kern="0" dirty="0">
                        <a:solidFill>
                          <a:prstClr val="black"/>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メイリオ" panose="020B0604030504040204" pitchFamily="50" charset="-128"/>
                          <a:ea typeface="メイリオ" panose="020B0604030504040204" pitchFamily="50" charset="-128"/>
                        </a:rPr>
                        <a:t>・事業場の個々の取組ではなく</a:t>
                      </a:r>
                      <a:r>
                        <a:rPr kumimoji="0" lang="ja-JP" altLang="en-US" sz="1050" kern="0" dirty="0">
                          <a:solidFill>
                            <a:schemeClr val="tx1"/>
                          </a:solidFill>
                          <a:latin typeface="メイリオ" panose="020B0604030504040204" pitchFamily="50" charset="-128"/>
                          <a:ea typeface="メイリオ" panose="020B0604030504040204" pitchFamily="50" charset="-128"/>
                        </a:rPr>
                        <a:t>組織として傘下の企業の産業保健活動を支援する団体の取組を支援</a:t>
                      </a:r>
                      <a:endParaRPr kumimoji="0" lang="en-US" altLang="ja-JP" sz="1050" kern="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65708446"/>
                  </a:ext>
                </a:extLst>
              </a:tr>
            </a:tbl>
          </a:graphicData>
        </a:graphic>
      </p:graphicFrame>
      <p:sp>
        <p:nvSpPr>
          <p:cNvPr id="2" name="スライド番号プレースホルダー 1">
            <a:extLst>
              <a:ext uri="{FF2B5EF4-FFF2-40B4-BE49-F238E27FC236}">
                <a16:creationId xmlns:a16="http://schemas.microsoft.com/office/drawing/2014/main" id="{A5C6AC79-0BD3-3061-CC56-4496DCB7810A}"/>
              </a:ext>
            </a:extLst>
          </p:cNvPr>
          <p:cNvSpPr>
            <a:spLocks noGrp="1"/>
          </p:cNvSpPr>
          <p:nvPr>
            <p:ph type="sldNum" sz="quarter" idx="12"/>
          </p:nvPr>
        </p:nvSpPr>
        <p:spPr>
          <a:xfrm>
            <a:off x="8915315" y="6536160"/>
            <a:ext cx="630513" cy="278421"/>
          </a:xfrm>
        </p:spPr>
        <p:txBody>
          <a:bodyPr/>
          <a:lstStyle/>
          <a:p>
            <a:fld id="{9E2A29CB-BA86-48A6-80E1-CB8750A963B5}" type="slidenum">
              <a:rPr kumimoji="1" lang="ja-JP" altLang="en-US" smtClean="0"/>
              <a:t>2</a:t>
            </a:fld>
            <a:endParaRPr kumimoji="1" lang="ja-JP" altLang="en-US"/>
          </a:p>
        </p:txBody>
      </p:sp>
    </p:spTree>
    <p:extLst>
      <p:ext uri="{BB962C8B-B14F-4D97-AF65-F5344CB8AC3E}">
        <p14:creationId xmlns:p14="http://schemas.microsoft.com/office/powerpoint/2010/main" val="1196444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助成対象団体等</a:t>
            </a:r>
          </a:p>
        </p:txBody>
      </p:sp>
      <p:sp>
        <p:nvSpPr>
          <p:cNvPr id="43" name="正方形/長方形 42">
            <a:extLst>
              <a:ext uri="{FF2B5EF4-FFF2-40B4-BE49-F238E27FC236}">
                <a16:creationId xmlns:a16="http://schemas.microsoft.com/office/drawing/2014/main" id="{4CA382AB-4BCA-7F24-2A71-D2066BBD5775}"/>
              </a:ext>
            </a:extLst>
          </p:cNvPr>
          <p:cNvSpPr/>
          <p:nvPr/>
        </p:nvSpPr>
        <p:spPr>
          <a:xfrm>
            <a:off x="279148" y="886534"/>
            <a:ext cx="9818048" cy="2585986"/>
          </a:xfrm>
          <a:prstGeom prst="rect">
            <a:avLst/>
          </a:prstGeom>
          <a:noFill/>
        </p:spPr>
        <p:txBody>
          <a:bodyPr wrap="square" lIns="82953" tIns="41476" rIns="82953" bIns="41476">
            <a:spAutoFit/>
          </a:bodyPr>
          <a:lstStyle/>
          <a:p>
            <a:pPr>
              <a:lnSpc>
                <a:spcPct val="130000"/>
              </a:lnSpc>
            </a:pPr>
            <a:r>
              <a:rPr lang="ja-JP" altLang="en-US" sz="1600" b="1" dirty="0">
                <a:ln w="0"/>
                <a:latin typeface="メイリオ" panose="020B0604030504040204" pitchFamily="50" charset="-128"/>
                <a:ea typeface="メイリオ" panose="020B0604030504040204" pitchFamily="50" charset="-128"/>
              </a:rPr>
              <a:t>１　事業主団体やその連合団体、都道府県事業主団体</a:t>
            </a:r>
            <a:endParaRPr lang="en-US" altLang="ja-JP" sz="1600" b="1"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事業協同組合、企業組合、都道府県中小企業団体中央会、商工会　などの団体</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（例）○○商工会議所、○○町商工会、○○協会○○支部、○○県中小企業団体中央会、</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○○県同業組合、一般社団法人○○</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300" dirty="0">
              <a:ln w="0"/>
              <a:latin typeface="メイリオ" panose="020B0604030504040204" pitchFamily="50" charset="-128"/>
              <a:ea typeface="メイリオ" panose="020B0604030504040204" pitchFamily="50" charset="-128"/>
            </a:endParaRPr>
          </a:p>
          <a:p>
            <a:pPr>
              <a:lnSpc>
                <a:spcPct val="130000"/>
              </a:lnSpc>
            </a:pPr>
            <a:r>
              <a:rPr lang="ja-JP" altLang="en-US" sz="1600" b="1" dirty="0">
                <a:ln w="0"/>
                <a:latin typeface="メイリオ" panose="020B0604030504040204" pitchFamily="50" charset="-128"/>
                <a:ea typeface="メイリオ" panose="020B0604030504040204" pitchFamily="50" charset="-128"/>
              </a:rPr>
              <a:t>２　共同事業主</a:t>
            </a:r>
            <a:endParaRPr lang="en-US" altLang="ja-JP" sz="1600" b="1"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a:t>
            </a:r>
            <a:r>
              <a:rPr lang="en-US" altLang="ja-JP" sz="1600" dirty="0">
                <a:ln w="0"/>
                <a:latin typeface="メイリオ" panose="020B0604030504040204" pitchFamily="50" charset="-128"/>
                <a:ea typeface="メイリオ" panose="020B0604030504040204" pitchFamily="50" charset="-128"/>
              </a:rPr>
              <a:t>10</a:t>
            </a:r>
            <a:r>
              <a:rPr lang="ja-JP" altLang="en-US" sz="1600" dirty="0">
                <a:ln w="0"/>
                <a:latin typeface="メイリオ" panose="020B0604030504040204" pitchFamily="50" charset="-128"/>
                <a:ea typeface="メイリオ" panose="020B0604030504040204" pitchFamily="50" charset="-128"/>
              </a:rPr>
              <a:t>以上の事業場で構成</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800" dirty="0">
              <a:ln w="0"/>
              <a:latin typeface="メイリオ" panose="020B0604030504040204" pitchFamily="50" charset="-128"/>
              <a:ea typeface="メイリオ" panose="020B0604030504040204" pitchFamily="50" charset="-128"/>
            </a:endParaRPr>
          </a:p>
          <a:p>
            <a:pPr>
              <a:lnSpc>
                <a:spcPct val="130000"/>
              </a:lnSpc>
            </a:pPr>
            <a:r>
              <a:rPr lang="en-US" altLang="ja-JP" sz="1600" dirty="0">
                <a:ln w="0"/>
                <a:latin typeface="メイリオ" panose="020B0604030504040204" pitchFamily="50" charset="-128"/>
                <a:ea typeface="メイリオ" panose="020B0604030504040204" pitchFamily="50" charset="-128"/>
              </a:rPr>
              <a:t>※</a:t>
            </a:r>
            <a:r>
              <a:rPr lang="ja-JP" altLang="en-US" sz="1600" dirty="0">
                <a:ln w="0"/>
                <a:latin typeface="メイリオ" panose="020B0604030504040204" pitchFamily="50" charset="-128"/>
                <a:ea typeface="メイリオ" panose="020B0604030504040204" pitchFamily="50" charset="-128"/>
              </a:rPr>
              <a:t>　中小企業主の割合が１／２以上を占めること、１年以上の活動実績があることなどが要件</a:t>
            </a:r>
            <a:endParaRPr lang="en-US" altLang="ja-JP" sz="1600" dirty="0">
              <a:ln w="0"/>
              <a:latin typeface="メイリオ" panose="020B0604030504040204" pitchFamily="50" charset="-128"/>
              <a:ea typeface="メイリオ" panose="020B0604030504040204" pitchFamily="50" charset="-128"/>
            </a:endParaRPr>
          </a:p>
        </p:txBody>
      </p:sp>
      <p:sp>
        <p:nvSpPr>
          <p:cNvPr id="2" name="角丸四角形 48">
            <a:extLst>
              <a:ext uri="{FF2B5EF4-FFF2-40B4-BE49-F238E27FC236}">
                <a16:creationId xmlns:a16="http://schemas.microsoft.com/office/drawing/2014/main" id="{4C1D7DD9-480A-97D7-0C9A-72C2DA153541}"/>
              </a:ext>
            </a:extLst>
          </p:cNvPr>
          <p:cNvSpPr/>
          <p:nvPr/>
        </p:nvSpPr>
        <p:spPr>
          <a:xfrm>
            <a:off x="128464" y="603555"/>
            <a:ext cx="1656184" cy="292431"/>
          </a:xfrm>
          <a:prstGeom prst="flowChartProcess">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事業主団体等</a:t>
            </a:r>
          </a:p>
        </p:txBody>
      </p:sp>
      <p:sp>
        <p:nvSpPr>
          <p:cNvPr id="6" name="正方形/長方形 5">
            <a:extLst>
              <a:ext uri="{FF2B5EF4-FFF2-40B4-BE49-F238E27FC236}">
                <a16:creationId xmlns:a16="http://schemas.microsoft.com/office/drawing/2014/main" id="{57D45F62-1511-B11F-B191-9A7CFE93DD9E}"/>
              </a:ext>
            </a:extLst>
          </p:cNvPr>
          <p:cNvSpPr/>
          <p:nvPr/>
        </p:nvSpPr>
        <p:spPr>
          <a:xfrm>
            <a:off x="279148" y="3979721"/>
            <a:ext cx="9498388" cy="1345646"/>
          </a:xfrm>
          <a:prstGeom prst="rect">
            <a:avLst/>
          </a:prstGeom>
          <a:noFill/>
        </p:spPr>
        <p:txBody>
          <a:bodyPr wrap="square" lIns="82953" tIns="41476" rIns="82953" bIns="41476">
            <a:spAutoFit/>
          </a:bodyPr>
          <a:lstStyle/>
          <a:p>
            <a:pPr>
              <a:lnSpc>
                <a:spcPct val="130000"/>
              </a:lnSpc>
            </a:pPr>
            <a:r>
              <a:rPr lang="ja-JP" altLang="en-US" sz="1600" dirty="0">
                <a:ln w="0"/>
                <a:latin typeface="メイリオ" panose="020B0604030504040204" pitchFamily="50" charset="-128"/>
                <a:ea typeface="メイリオ" panose="020B0604030504040204" pitchFamily="50" charset="-128"/>
              </a:rPr>
              <a:t>労働者災害補償法第</a:t>
            </a:r>
            <a:r>
              <a:rPr lang="en-US" altLang="ja-JP" sz="1600" dirty="0">
                <a:ln w="0"/>
                <a:latin typeface="メイリオ" panose="020B0604030504040204" pitchFamily="50" charset="-128"/>
                <a:ea typeface="メイリオ" panose="020B0604030504040204" pitchFamily="50" charset="-128"/>
              </a:rPr>
              <a:t>33</a:t>
            </a:r>
            <a:r>
              <a:rPr lang="ja-JP" altLang="en-US" sz="1600" dirty="0">
                <a:ln w="0"/>
                <a:latin typeface="メイリオ" panose="020B0604030504040204" pitchFamily="50" charset="-128"/>
                <a:ea typeface="メイリオ" panose="020B0604030504040204" pitchFamily="50" charset="-128"/>
              </a:rPr>
              <a:t>条第３号・第５号に掲げる者の団体</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一人親方関係（貨物運送業、建設業、林業等）、特定作業従事者関係（芸能関係作業従事者、</a:t>
            </a:r>
            <a:r>
              <a:rPr lang="en-US" altLang="ja-JP" sz="1600" dirty="0">
                <a:ln w="0"/>
                <a:latin typeface="メイリオ" panose="020B0604030504040204" pitchFamily="50" charset="-128"/>
                <a:ea typeface="メイリオ" panose="020B0604030504040204" pitchFamily="50" charset="-128"/>
              </a:rPr>
              <a:t>IT</a:t>
            </a:r>
            <a:r>
              <a:rPr lang="ja-JP" altLang="en-US" sz="1600" dirty="0">
                <a:ln w="0"/>
                <a:latin typeface="メイリオ" panose="020B0604030504040204" pitchFamily="50" charset="-128"/>
                <a:ea typeface="メイリオ" panose="020B0604030504040204" pitchFamily="50" charset="-128"/>
              </a:rPr>
              <a:t>フリーランス等）　　　</a:t>
            </a:r>
            <a:endParaRPr lang="en-US" altLang="ja-JP" sz="800" dirty="0">
              <a:ln w="0"/>
              <a:latin typeface="メイリオ" panose="020B0604030504040204" pitchFamily="50" charset="-128"/>
              <a:ea typeface="メイリオ" panose="020B0604030504040204" pitchFamily="50" charset="-128"/>
            </a:endParaRPr>
          </a:p>
          <a:p>
            <a:pPr>
              <a:lnSpc>
                <a:spcPct val="130000"/>
              </a:lnSpc>
            </a:pPr>
            <a:r>
              <a:rPr lang="en-US" altLang="ja-JP" sz="1600" dirty="0">
                <a:ln w="0"/>
                <a:latin typeface="メイリオ" panose="020B0604030504040204" pitchFamily="50" charset="-128"/>
                <a:ea typeface="メイリオ" panose="020B0604030504040204" pitchFamily="50" charset="-128"/>
              </a:rPr>
              <a:t>※</a:t>
            </a:r>
            <a:r>
              <a:rPr lang="ja-JP" altLang="en-US" sz="1600" dirty="0">
                <a:ln w="0"/>
                <a:latin typeface="メイリオ" panose="020B0604030504040204" pitchFamily="50" charset="-128"/>
                <a:ea typeface="メイリオ" panose="020B0604030504040204" pitchFamily="50" charset="-128"/>
              </a:rPr>
              <a:t>　１年以上の活動実績があることなどが要件</a:t>
            </a:r>
            <a:endParaRPr lang="en-US" altLang="ja-JP" sz="1600" dirty="0">
              <a:ln w="0"/>
              <a:latin typeface="メイリオ" panose="020B0604030504040204" pitchFamily="50" charset="-128"/>
              <a:ea typeface="メイリオ" panose="020B0604030504040204" pitchFamily="50" charset="-128"/>
            </a:endParaRPr>
          </a:p>
        </p:txBody>
      </p:sp>
      <p:sp>
        <p:nvSpPr>
          <p:cNvPr id="11" name="角丸四角形 48">
            <a:extLst>
              <a:ext uri="{FF2B5EF4-FFF2-40B4-BE49-F238E27FC236}">
                <a16:creationId xmlns:a16="http://schemas.microsoft.com/office/drawing/2014/main" id="{780ADE73-7B5C-04A7-E8F1-4C52630A5DB1}"/>
              </a:ext>
            </a:extLst>
          </p:cNvPr>
          <p:cNvSpPr/>
          <p:nvPr/>
        </p:nvSpPr>
        <p:spPr>
          <a:xfrm>
            <a:off x="128464" y="3696742"/>
            <a:ext cx="1656184" cy="292431"/>
          </a:xfrm>
          <a:prstGeom prst="flowChartProcess">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特別加入団体</a:t>
            </a:r>
          </a:p>
        </p:txBody>
      </p:sp>
      <p:sp>
        <p:nvSpPr>
          <p:cNvPr id="7" name="スライド番号プレースホルダー 1">
            <a:extLst>
              <a:ext uri="{FF2B5EF4-FFF2-40B4-BE49-F238E27FC236}">
                <a16:creationId xmlns:a16="http://schemas.microsoft.com/office/drawing/2014/main" id="{4E6A15C5-08D0-FCDC-7905-26E149B78474}"/>
              </a:ext>
            </a:extLst>
          </p:cNvPr>
          <p:cNvSpPr>
            <a:spLocks noGrp="1"/>
          </p:cNvSpPr>
          <p:nvPr>
            <p:ph type="sldNum" sz="quarter" idx="12"/>
          </p:nvPr>
        </p:nvSpPr>
        <p:spPr>
          <a:xfrm>
            <a:off x="8915315" y="6536160"/>
            <a:ext cx="630513" cy="278421"/>
          </a:xfrm>
        </p:spPr>
        <p:txBody>
          <a:bodyPr/>
          <a:lstStyle/>
          <a:p>
            <a:fld id="{9E2A29CB-BA86-48A6-80E1-CB8750A963B5}" type="slidenum">
              <a:rPr kumimoji="1" lang="ja-JP" altLang="en-US" smtClean="0"/>
              <a:t>3</a:t>
            </a:fld>
            <a:endParaRPr kumimoji="1" lang="ja-JP" altLang="en-US"/>
          </a:p>
        </p:txBody>
      </p:sp>
    </p:spTree>
    <p:extLst>
      <p:ext uri="{BB962C8B-B14F-4D97-AF65-F5344CB8AC3E}">
        <p14:creationId xmlns:p14="http://schemas.microsoft.com/office/powerpoint/2010/main" val="1120869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助成対象事業　１</a:t>
            </a:r>
          </a:p>
        </p:txBody>
      </p:sp>
      <p:sp>
        <p:nvSpPr>
          <p:cNvPr id="10" name="角丸四角形 48">
            <a:extLst>
              <a:ext uri="{FF2B5EF4-FFF2-40B4-BE49-F238E27FC236}">
                <a16:creationId xmlns:a16="http://schemas.microsoft.com/office/drawing/2014/main" id="{F70488EC-EFF0-B462-3131-072E54C02A80}"/>
              </a:ext>
            </a:extLst>
          </p:cNvPr>
          <p:cNvSpPr/>
          <p:nvPr/>
        </p:nvSpPr>
        <p:spPr>
          <a:xfrm>
            <a:off x="103297" y="637515"/>
            <a:ext cx="9746247" cy="292431"/>
          </a:xfrm>
          <a:prstGeom prst="roundRect">
            <a:avLst/>
          </a:prstGeom>
          <a:ln w="19050"/>
        </p:spPr>
        <p:style>
          <a:lnRef idx="2">
            <a:schemeClr val="accent2"/>
          </a:lnRef>
          <a:fillRef idx="1">
            <a:schemeClr val="lt1"/>
          </a:fillRef>
          <a:effectRef idx="0">
            <a:schemeClr val="accent2"/>
          </a:effectRef>
          <a:fontRef idx="minor">
            <a:schemeClr val="dk1"/>
          </a:fontRef>
        </p:style>
        <p:txBody>
          <a:bodyPr tIns="66462" rIns="33231" bIns="33231" anchor="ctr"/>
          <a:lstStyle/>
          <a:p>
            <a:pPr defTabSz="545603">
              <a:lnSpc>
                <a:spcPct val="130000"/>
              </a:lnSpc>
              <a:spcAft>
                <a:spcPts val="735"/>
              </a:spcAft>
            </a:pP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１　</a:t>
            </a:r>
            <a:r>
              <a:rPr lang="ja-JP" altLang="en-US" spc="18" dirty="0">
                <a:solidFill>
                  <a:schemeClr val="tx1"/>
                </a:solidFill>
                <a:latin typeface="メイリオ" panose="020B0604030504040204" pitchFamily="50" charset="-128"/>
                <a:ea typeface="メイリオ" panose="020B0604030504040204" pitchFamily="50" charset="-128"/>
                <a:cs typeface="Noto Sans CJK JP DemiLight" charset="-128"/>
              </a:rPr>
              <a:t>医師、歯科医師による</a:t>
            </a: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健康診断結果の意見聴取</a:t>
            </a:r>
          </a:p>
        </p:txBody>
      </p:sp>
      <p:sp>
        <p:nvSpPr>
          <p:cNvPr id="12" name="正方形/長方形 11">
            <a:extLst>
              <a:ext uri="{FF2B5EF4-FFF2-40B4-BE49-F238E27FC236}">
                <a16:creationId xmlns:a16="http://schemas.microsoft.com/office/drawing/2014/main" id="{D7C32398-0536-127D-E4D2-7BE6B643B96C}"/>
              </a:ext>
            </a:extLst>
          </p:cNvPr>
          <p:cNvSpPr/>
          <p:nvPr/>
        </p:nvSpPr>
        <p:spPr>
          <a:xfrm>
            <a:off x="416496" y="929946"/>
            <a:ext cx="9073008" cy="705471"/>
          </a:xfrm>
          <a:prstGeom prst="rect">
            <a:avLst/>
          </a:prstGeom>
          <a:noFill/>
        </p:spPr>
        <p:txBody>
          <a:bodyPr wrap="square" lIns="82953" tIns="41476" rIns="82953" bIns="41476">
            <a:spAutoFit/>
          </a:bodyPr>
          <a:lstStyle/>
          <a:p>
            <a:pPr>
              <a:lnSpc>
                <a:spcPct val="130000"/>
              </a:lnSpc>
            </a:pPr>
            <a:r>
              <a:rPr lang="ja-JP" altLang="en-US" sz="1600" dirty="0">
                <a:ln w="0"/>
                <a:latin typeface="メイリオ" panose="020B0604030504040204" pitchFamily="50" charset="-128"/>
                <a:ea typeface="メイリオ" panose="020B0604030504040204" pitchFamily="50" charset="-128"/>
              </a:rPr>
              <a:t>安衛法第</a:t>
            </a:r>
            <a:r>
              <a:rPr lang="en-US" altLang="ja-JP" sz="1600" dirty="0">
                <a:ln w="0"/>
                <a:latin typeface="メイリオ" panose="020B0604030504040204" pitchFamily="50" charset="-128"/>
                <a:ea typeface="メイリオ" panose="020B0604030504040204" pitchFamily="50" charset="-128"/>
              </a:rPr>
              <a:t>66</a:t>
            </a:r>
            <a:r>
              <a:rPr lang="ja-JP" altLang="en-US" sz="1600" dirty="0">
                <a:ln w="0"/>
                <a:latin typeface="メイリオ" panose="020B0604030504040204" pitchFamily="50" charset="-128"/>
                <a:ea typeface="メイリオ" panose="020B0604030504040204" pitchFamily="50" charset="-128"/>
              </a:rPr>
              <a:t>条の４に基づく医師、歯科医師による労働者等の健康診断結果の意見聴取</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b="1" dirty="0">
                <a:ln w="0"/>
                <a:solidFill>
                  <a:srgbClr val="DF637E"/>
                </a:solidFill>
                <a:latin typeface="メイリオ" panose="020B0604030504040204" pitchFamily="50" charset="-128"/>
                <a:ea typeface="メイリオ" panose="020B0604030504040204" pitchFamily="50" charset="-128"/>
              </a:rPr>
              <a:t>注</a:t>
            </a:r>
            <a:r>
              <a:rPr lang="ja-JP" altLang="en-US" sz="1600" dirty="0">
                <a:ln w="0"/>
                <a:latin typeface="メイリオ" panose="020B0604030504040204" pitchFamily="50" charset="-128"/>
                <a:ea typeface="メイリオ" panose="020B0604030504040204" pitchFamily="50" charset="-128"/>
              </a:rPr>
              <a:t>　健康診断実施費用については、対象外</a:t>
            </a:r>
            <a:endParaRPr lang="en-US" altLang="ja-JP" sz="1600" dirty="0">
              <a:ln w="0"/>
              <a:latin typeface="メイリオ" panose="020B0604030504040204" pitchFamily="50" charset="-128"/>
              <a:ea typeface="メイリオ" panose="020B0604030504040204" pitchFamily="50" charset="-128"/>
            </a:endParaRPr>
          </a:p>
        </p:txBody>
      </p:sp>
      <p:sp>
        <p:nvSpPr>
          <p:cNvPr id="13" name="角丸四角形 48">
            <a:extLst>
              <a:ext uri="{FF2B5EF4-FFF2-40B4-BE49-F238E27FC236}">
                <a16:creationId xmlns:a16="http://schemas.microsoft.com/office/drawing/2014/main" id="{3F1CA1D7-ABB8-000B-2381-BA96B93C87F4}"/>
              </a:ext>
            </a:extLst>
          </p:cNvPr>
          <p:cNvSpPr/>
          <p:nvPr/>
        </p:nvSpPr>
        <p:spPr>
          <a:xfrm>
            <a:off x="103297" y="2939553"/>
            <a:ext cx="9746247" cy="292431"/>
          </a:xfrm>
          <a:prstGeom prst="roundRect">
            <a:avLst/>
          </a:prstGeom>
          <a:ln w="19050"/>
        </p:spPr>
        <p:style>
          <a:lnRef idx="2">
            <a:schemeClr val="accent2"/>
          </a:lnRef>
          <a:fillRef idx="1">
            <a:schemeClr val="lt1"/>
          </a:fillRef>
          <a:effectRef idx="0">
            <a:schemeClr val="accent2"/>
          </a:effectRef>
          <a:fontRef idx="minor">
            <a:schemeClr val="dk1"/>
          </a:fontRef>
        </p:style>
        <p:txBody>
          <a:bodyPr tIns="66462" rIns="33231" bIns="33231" anchor="ctr"/>
          <a:lstStyle/>
          <a:p>
            <a:pPr defTabSz="545603">
              <a:lnSpc>
                <a:spcPct val="130000"/>
              </a:lnSpc>
              <a:spcAft>
                <a:spcPts val="735"/>
              </a:spcAft>
            </a:pP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２　</a:t>
            </a:r>
            <a:r>
              <a:rPr lang="ja-JP" altLang="en-US" spc="18" dirty="0">
                <a:solidFill>
                  <a:schemeClr val="tx1"/>
                </a:solidFill>
                <a:latin typeface="メイリオ" panose="020B0604030504040204" pitchFamily="50" charset="-128"/>
                <a:ea typeface="メイリオ" panose="020B0604030504040204" pitchFamily="50" charset="-128"/>
                <a:cs typeface="Noto Sans CJK JP DemiLight" charset="-128"/>
              </a:rPr>
              <a:t>医師、保健師による</a:t>
            </a: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保健指導</a:t>
            </a:r>
          </a:p>
        </p:txBody>
      </p:sp>
      <p:sp>
        <p:nvSpPr>
          <p:cNvPr id="14" name="正方形/長方形 13">
            <a:extLst>
              <a:ext uri="{FF2B5EF4-FFF2-40B4-BE49-F238E27FC236}">
                <a16:creationId xmlns:a16="http://schemas.microsoft.com/office/drawing/2014/main" id="{0EDA27B3-4337-C722-EC91-3866570308A9}"/>
              </a:ext>
            </a:extLst>
          </p:cNvPr>
          <p:cNvSpPr/>
          <p:nvPr/>
        </p:nvSpPr>
        <p:spPr>
          <a:xfrm>
            <a:off x="416496" y="3237838"/>
            <a:ext cx="8784976" cy="705471"/>
          </a:xfrm>
          <a:prstGeom prst="rect">
            <a:avLst/>
          </a:prstGeom>
          <a:noFill/>
        </p:spPr>
        <p:txBody>
          <a:bodyPr wrap="square" lIns="82953" tIns="41476" rIns="82953" bIns="41476">
            <a:spAutoFit/>
          </a:bodyPr>
          <a:lstStyle/>
          <a:p>
            <a:pPr>
              <a:lnSpc>
                <a:spcPct val="130000"/>
              </a:lnSpc>
            </a:pPr>
            <a:r>
              <a:rPr lang="ja-JP" altLang="en-US" sz="1600" dirty="0">
                <a:ln w="0"/>
                <a:latin typeface="メイリオ" panose="020B0604030504040204" pitchFamily="50" charset="-128"/>
                <a:ea typeface="メイリオ" panose="020B0604030504040204" pitchFamily="50" charset="-128"/>
              </a:rPr>
              <a:t>安衛法第</a:t>
            </a:r>
            <a:r>
              <a:rPr lang="en-US" altLang="ja-JP" sz="1600" dirty="0">
                <a:ln w="0"/>
                <a:latin typeface="メイリオ" panose="020B0604030504040204" pitchFamily="50" charset="-128"/>
                <a:ea typeface="メイリオ" panose="020B0604030504040204" pitchFamily="50" charset="-128"/>
              </a:rPr>
              <a:t>66</a:t>
            </a:r>
            <a:r>
              <a:rPr lang="ja-JP" altLang="en-US" sz="1600" dirty="0">
                <a:ln w="0"/>
                <a:latin typeface="メイリオ" panose="020B0604030504040204" pitchFamily="50" charset="-128"/>
                <a:ea typeface="メイリオ" panose="020B0604030504040204" pitchFamily="50" charset="-128"/>
              </a:rPr>
              <a:t>条の７に基づく医師、保健師による労働者等に対する保健指導</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b="1" dirty="0">
                <a:ln w="0"/>
                <a:solidFill>
                  <a:srgbClr val="DF637E"/>
                </a:solidFill>
                <a:latin typeface="メイリオ" panose="020B0604030504040204" pitchFamily="50" charset="-128"/>
                <a:ea typeface="メイリオ" panose="020B0604030504040204" pitchFamily="50" charset="-128"/>
              </a:rPr>
              <a:t>注</a:t>
            </a:r>
            <a:r>
              <a:rPr lang="ja-JP" altLang="en-US" sz="1600" dirty="0">
                <a:ln w="0"/>
                <a:latin typeface="メイリオ" panose="020B0604030504040204" pitchFamily="50" charset="-128"/>
                <a:ea typeface="メイリオ" panose="020B0604030504040204" pitchFamily="50" charset="-128"/>
              </a:rPr>
              <a:t>　１と同様、健康診断実施費用については、対象外</a:t>
            </a:r>
            <a:endParaRPr lang="en-US" altLang="ja-JP" sz="1600" dirty="0">
              <a:ln w="0"/>
              <a:latin typeface="メイリオ" panose="020B0604030504040204" pitchFamily="50" charset="-128"/>
              <a:ea typeface="メイリオ" panose="020B0604030504040204" pitchFamily="50" charset="-128"/>
            </a:endParaRPr>
          </a:p>
        </p:txBody>
      </p:sp>
      <p:sp>
        <p:nvSpPr>
          <p:cNvPr id="7" name="角丸四角形 48">
            <a:extLst>
              <a:ext uri="{FF2B5EF4-FFF2-40B4-BE49-F238E27FC236}">
                <a16:creationId xmlns:a16="http://schemas.microsoft.com/office/drawing/2014/main" id="{4F3D80BF-BCFD-FEBF-F449-5689139E1176}"/>
              </a:ext>
            </a:extLst>
          </p:cNvPr>
          <p:cNvSpPr/>
          <p:nvPr/>
        </p:nvSpPr>
        <p:spPr>
          <a:xfrm>
            <a:off x="263861" y="4019673"/>
            <a:ext cx="1656184" cy="292431"/>
          </a:xfrm>
          <a:prstGeom prst="roundRect">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助成対象例</a:t>
            </a:r>
          </a:p>
        </p:txBody>
      </p:sp>
      <p:sp>
        <p:nvSpPr>
          <p:cNvPr id="8" name="正方形/長方形 7">
            <a:extLst>
              <a:ext uri="{FF2B5EF4-FFF2-40B4-BE49-F238E27FC236}">
                <a16:creationId xmlns:a16="http://schemas.microsoft.com/office/drawing/2014/main" id="{C83F0E1E-C007-A331-7E7F-732DD68DBF34}"/>
              </a:ext>
            </a:extLst>
          </p:cNvPr>
          <p:cNvSpPr/>
          <p:nvPr/>
        </p:nvSpPr>
        <p:spPr>
          <a:xfrm>
            <a:off x="448535" y="4312104"/>
            <a:ext cx="9073008" cy="705471"/>
          </a:xfrm>
          <a:prstGeom prst="rect">
            <a:avLst/>
          </a:prstGeom>
          <a:noFill/>
        </p:spPr>
        <p:txBody>
          <a:bodyPr wrap="square" lIns="82953" tIns="41476" rIns="82953" bIns="41476">
            <a:spAutoFit/>
          </a:bodyPr>
          <a:lstStyle/>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事業主団体等が地域の産業医、保健師と契約し、傘下企業の労働者に対して健康診断結果に基づく保健指導を行った場合にかかった費用を助成する。</a:t>
            </a:r>
            <a:endParaRPr lang="en-US" altLang="ja-JP" sz="1600" dirty="0">
              <a:ln w="0"/>
              <a:latin typeface="メイリオ" panose="020B0604030504040204" pitchFamily="50" charset="-128"/>
              <a:ea typeface="メイリオ" panose="020B0604030504040204" pitchFamily="50" charset="-128"/>
            </a:endParaRPr>
          </a:p>
        </p:txBody>
      </p:sp>
      <p:sp>
        <p:nvSpPr>
          <p:cNvPr id="2" name="角丸四角形 48">
            <a:extLst>
              <a:ext uri="{FF2B5EF4-FFF2-40B4-BE49-F238E27FC236}">
                <a16:creationId xmlns:a16="http://schemas.microsoft.com/office/drawing/2014/main" id="{5F887479-B420-7BB4-0647-6AE49BC6CF37}"/>
              </a:ext>
            </a:extLst>
          </p:cNvPr>
          <p:cNvSpPr/>
          <p:nvPr/>
        </p:nvSpPr>
        <p:spPr>
          <a:xfrm>
            <a:off x="272480" y="1639010"/>
            <a:ext cx="1656184" cy="292431"/>
          </a:xfrm>
          <a:prstGeom prst="roundRect">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助成対象例</a:t>
            </a:r>
          </a:p>
        </p:txBody>
      </p:sp>
      <p:sp>
        <p:nvSpPr>
          <p:cNvPr id="6" name="正方形/長方形 5">
            <a:extLst>
              <a:ext uri="{FF2B5EF4-FFF2-40B4-BE49-F238E27FC236}">
                <a16:creationId xmlns:a16="http://schemas.microsoft.com/office/drawing/2014/main" id="{09E59049-C119-501D-5223-CD7E00C6A1E0}"/>
              </a:ext>
            </a:extLst>
          </p:cNvPr>
          <p:cNvSpPr/>
          <p:nvPr/>
        </p:nvSpPr>
        <p:spPr>
          <a:xfrm>
            <a:off x="448535" y="1931441"/>
            <a:ext cx="9073008" cy="705471"/>
          </a:xfrm>
          <a:prstGeom prst="rect">
            <a:avLst/>
          </a:prstGeom>
          <a:noFill/>
        </p:spPr>
        <p:txBody>
          <a:bodyPr wrap="square" lIns="82953" tIns="41476" rIns="82953" bIns="41476">
            <a:spAutoFit/>
          </a:bodyPr>
          <a:lstStyle/>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事業主団体等が地域の産業医と契約し、傘下企業が産業医に対して健康診断結果に基づく意見聴取を行った場合にかかった費用を助成する。</a:t>
            </a:r>
            <a:endParaRPr lang="en-US" altLang="ja-JP" sz="1600" dirty="0">
              <a:ln w="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F8A90DA-AA15-7208-0B92-A29321DB01FB}"/>
              </a:ext>
            </a:extLst>
          </p:cNvPr>
          <p:cNvSpPr/>
          <p:nvPr/>
        </p:nvSpPr>
        <p:spPr>
          <a:xfrm>
            <a:off x="2144688" y="4029321"/>
            <a:ext cx="3057247" cy="338554"/>
          </a:xfrm>
          <a:prstGeom prst="rect">
            <a:avLst/>
          </a:prstGeom>
          <a:noFill/>
        </p:spPr>
        <p:txBody>
          <a:bodyPr wrap="none" lIns="91440" tIns="45720" rIns="91440" bIns="45720">
            <a:spAutoFit/>
          </a:bodyPr>
          <a:lstStyle/>
          <a:p>
            <a:pPr algn="ct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詳細は</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活用事例１</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に記載</a:t>
            </a:r>
          </a:p>
        </p:txBody>
      </p:sp>
      <p:sp>
        <p:nvSpPr>
          <p:cNvPr id="11" name="スライド番号プレースホルダー 1">
            <a:extLst>
              <a:ext uri="{FF2B5EF4-FFF2-40B4-BE49-F238E27FC236}">
                <a16:creationId xmlns:a16="http://schemas.microsoft.com/office/drawing/2014/main" id="{57877E5E-5312-6CFD-6E2D-A7BA023A7294}"/>
              </a:ext>
            </a:extLst>
          </p:cNvPr>
          <p:cNvSpPr>
            <a:spLocks noGrp="1"/>
          </p:cNvSpPr>
          <p:nvPr>
            <p:ph type="sldNum" sz="quarter" idx="12"/>
          </p:nvPr>
        </p:nvSpPr>
        <p:spPr>
          <a:xfrm>
            <a:off x="8915315" y="6536160"/>
            <a:ext cx="630513" cy="278421"/>
          </a:xfrm>
        </p:spPr>
        <p:txBody>
          <a:bodyPr/>
          <a:lstStyle/>
          <a:p>
            <a:fld id="{9E2A29CB-BA86-48A6-80E1-CB8750A963B5}" type="slidenum">
              <a:rPr kumimoji="1" lang="ja-JP" altLang="en-US" smtClean="0"/>
              <a:t>4</a:t>
            </a:fld>
            <a:endParaRPr kumimoji="1" lang="ja-JP" altLang="en-US"/>
          </a:p>
        </p:txBody>
      </p:sp>
    </p:spTree>
    <p:extLst>
      <p:ext uri="{BB962C8B-B14F-4D97-AF65-F5344CB8AC3E}">
        <p14:creationId xmlns:p14="http://schemas.microsoft.com/office/powerpoint/2010/main" val="1549287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助成対象事業　２</a:t>
            </a:r>
          </a:p>
        </p:txBody>
      </p:sp>
      <p:sp>
        <p:nvSpPr>
          <p:cNvPr id="17" name="角丸四角形 48">
            <a:extLst>
              <a:ext uri="{FF2B5EF4-FFF2-40B4-BE49-F238E27FC236}">
                <a16:creationId xmlns:a16="http://schemas.microsoft.com/office/drawing/2014/main" id="{A2F8FDC6-9996-AC1C-4BA2-BE212F502B94}"/>
              </a:ext>
            </a:extLst>
          </p:cNvPr>
          <p:cNvSpPr/>
          <p:nvPr/>
        </p:nvSpPr>
        <p:spPr>
          <a:xfrm>
            <a:off x="103297" y="3025527"/>
            <a:ext cx="9746247" cy="292431"/>
          </a:xfrm>
          <a:prstGeom prst="roundRect">
            <a:avLst/>
          </a:prstGeom>
          <a:ln w="19050"/>
        </p:spPr>
        <p:style>
          <a:lnRef idx="2">
            <a:schemeClr val="accent2"/>
          </a:lnRef>
          <a:fillRef idx="1">
            <a:schemeClr val="lt1"/>
          </a:fillRef>
          <a:effectRef idx="0">
            <a:schemeClr val="accent2"/>
          </a:effectRef>
          <a:fontRef idx="minor">
            <a:schemeClr val="dk1"/>
          </a:fontRef>
        </p:style>
        <p:txBody>
          <a:bodyPr tIns="66462" rIns="33231" bIns="33231" anchor="ctr"/>
          <a:lstStyle/>
          <a:p>
            <a:pPr defTabSz="545603">
              <a:lnSpc>
                <a:spcPct val="130000"/>
              </a:lnSpc>
              <a:spcAft>
                <a:spcPts val="735"/>
              </a:spcAft>
            </a:pP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４　</a:t>
            </a:r>
            <a:r>
              <a:rPr lang="ja-JP" altLang="en-US" spc="18" dirty="0">
                <a:solidFill>
                  <a:schemeClr val="tx1"/>
                </a:solidFill>
                <a:latin typeface="メイリオ" panose="020B0604030504040204" pitchFamily="50" charset="-128"/>
                <a:ea typeface="メイリオ" panose="020B0604030504040204" pitchFamily="50" charset="-128"/>
                <a:cs typeface="Noto Sans CJK JP DemiLight" charset="-128"/>
              </a:rPr>
              <a:t>医師、保健師、看護師等による</a:t>
            </a: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健康相談対応</a:t>
            </a:r>
          </a:p>
        </p:txBody>
      </p:sp>
      <p:sp>
        <p:nvSpPr>
          <p:cNvPr id="18" name="正方形/長方形 17">
            <a:extLst>
              <a:ext uri="{FF2B5EF4-FFF2-40B4-BE49-F238E27FC236}">
                <a16:creationId xmlns:a16="http://schemas.microsoft.com/office/drawing/2014/main" id="{C32E3943-76DA-E6AF-2F08-6C8B3CB028C7}"/>
              </a:ext>
            </a:extLst>
          </p:cNvPr>
          <p:cNvSpPr/>
          <p:nvPr/>
        </p:nvSpPr>
        <p:spPr>
          <a:xfrm>
            <a:off x="416496" y="3379498"/>
            <a:ext cx="9073008" cy="1025558"/>
          </a:xfrm>
          <a:prstGeom prst="rect">
            <a:avLst/>
          </a:prstGeom>
          <a:noFill/>
        </p:spPr>
        <p:txBody>
          <a:bodyPr wrap="square" lIns="82953" tIns="41476" rIns="82953" bIns="41476">
            <a:spAutoFit/>
          </a:bodyPr>
          <a:lstStyle/>
          <a:p>
            <a:pPr>
              <a:lnSpc>
                <a:spcPct val="130000"/>
              </a:lnSpc>
            </a:pPr>
            <a:r>
              <a:rPr lang="ja-JP" altLang="en-US" sz="1600" dirty="0">
                <a:ln w="0"/>
                <a:latin typeface="メイリオ" panose="020B0604030504040204" pitchFamily="50" charset="-128"/>
                <a:ea typeface="メイリオ" panose="020B0604030504040204" pitchFamily="50" charset="-128"/>
              </a:rPr>
              <a:t>産業保健に係る労働者等からの相談対応が対象</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t>医師、保健師、看護師の他、歯科医師、精神保健福祉士、公認心理師、産業カウンセラー、</a:t>
            </a:r>
            <a:endParaRPr lang="en-US" altLang="ja-JP" sz="1600" dirty="0"/>
          </a:p>
          <a:p>
            <a:pPr>
              <a:lnSpc>
                <a:spcPct val="130000"/>
              </a:lnSpc>
            </a:pPr>
            <a:r>
              <a:rPr lang="ja-JP" altLang="en-US" sz="1600" dirty="0"/>
              <a:t>臨床心理士などの産業保健の専門家による対応を想定</a:t>
            </a:r>
            <a:endParaRPr lang="en-US" altLang="ja-JP" sz="1600" dirty="0"/>
          </a:p>
        </p:txBody>
      </p:sp>
      <p:sp>
        <p:nvSpPr>
          <p:cNvPr id="19" name="角丸四角形 48">
            <a:extLst>
              <a:ext uri="{FF2B5EF4-FFF2-40B4-BE49-F238E27FC236}">
                <a16:creationId xmlns:a16="http://schemas.microsoft.com/office/drawing/2014/main" id="{3D3ECF72-2DD5-08C3-6E19-1EA9EE7C24D0}"/>
              </a:ext>
            </a:extLst>
          </p:cNvPr>
          <p:cNvSpPr/>
          <p:nvPr/>
        </p:nvSpPr>
        <p:spPr>
          <a:xfrm>
            <a:off x="344488" y="4437112"/>
            <a:ext cx="1656184" cy="292431"/>
          </a:xfrm>
          <a:prstGeom prst="roundRect">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助成対象例</a:t>
            </a:r>
          </a:p>
        </p:txBody>
      </p:sp>
      <p:sp>
        <p:nvSpPr>
          <p:cNvPr id="21" name="正方形/長方形 20">
            <a:extLst>
              <a:ext uri="{FF2B5EF4-FFF2-40B4-BE49-F238E27FC236}">
                <a16:creationId xmlns:a16="http://schemas.microsoft.com/office/drawing/2014/main" id="{26663EB3-A9A8-9B48-FA0B-7E9FB3317B31}"/>
              </a:ext>
            </a:extLst>
          </p:cNvPr>
          <p:cNvSpPr/>
          <p:nvPr/>
        </p:nvSpPr>
        <p:spPr>
          <a:xfrm>
            <a:off x="375837" y="4729543"/>
            <a:ext cx="9073008" cy="1477220"/>
          </a:xfrm>
          <a:prstGeom prst="rect">
            <a:avLst/>
          </a:prstGeom>
          <a:noFill/>
        </p:spPr>
        <p:txBody>
          <a:bodyPr wrap="square" lIns="82953" tIns="41476" rIns="82953" bIns="41476">
            <a:spAutoFit/>
          </a:bodyPr>
          <a:lstStyle/>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事業主団体が</a:t>
            </a:r>
            <a:r>
              <a:rPr lang="en-US" altLang="ja-JP" sz="1600" dirty="0">
                <a:ln w="0"/>
                <a:latin typeface="メイリオ" panose="020B0604030504040204" pitchFamily="50" charset="-128"/>
                <a:ea typeface="メイリオ" panose="020B0604030504040204" pitchFamily="50" charset="-128"/>
              </a:rPr>
              <a:t>EAP</a:t>
            </a:r>
            <a:r>
              <a:rPr lang="ja-JP" altLang="en-US" sz="1600" dirty="0">
                <a:ln w="0"/>
                <a:latin typeface="メイリオ" panose="020B0604030504040204" pitchFamily="50" charset="-128"/>
                <a:ea typeface="メイリオ" panose="020B0604030504040204" pitchFamily="50" charset="-128"/>
              </a:rPr>
              <a:t>提供機関と契約し、</a:t>
            </a:r>
            <a:r>
              <a:rPr lang="en-US" altLang="ja-JP" sz="1600" dirty="0">
                <a:ln w="0"/>
                <a:latin typeface="メイリオ" panose="020B0604030504040204" pitchFamily="50" charset="-128"/>
                <a:ea typeface="メイリオ" panose="020B0604030504040204" pitchFamily="50" charset="-128"/>
              </a:rPr>
              <a:t>24</a:t>
            </a:r>
            <a:r>
              <a:rPr lang="ja-JP" altLang="en-US" sz="1600" dirty="0">
                <a:ln w="0"/>
                <a:latin typeface="メイリオ" panose="020B0604030504040204" pitchFamily="50" charset="-128"/>
                <a:ea typeface="メイリオ" panose="020B0604030504040204" pitchFamily="50" charset="-128"/>
              </a:rPr>
              <a:t>時間利用可能なメンタルヘルス相談体制を整備した場合にかかった費用を助成する。</a:t>
            </a:r>
            <a:endParaRPr lang="en-US" altLang="ja-JP" sz="1600" dirty="0">
              <a:ln w="0"/>
              <a:latin typeface="メイリオ" panose="020B0604030504040204" pitchFamily="50" charset="-128"/>
              <a:ea typeface="メイリオ" panose="020B0604030504040204" pitchFamily="50" charset="-128"/>
            </a:endParaRPr>
          </a:p>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事業主団体が保健師と契約し、傘下企業の労働者に対して、健康診断の機会に併せて行う健康相談対応を実施した場合にかかった費用を助成する。</a:t>
            </a:r>
            <a:endParaRPr lang="en-US" altLang="ja-JP" sz="600" dirty="0">
              <a:ln w="0"/>
              <a:latin typeface="メイリオ" panose="020B0604030504040204" pitchFamily="50" charset="-128"/>
              <a:ea typeface="メイリオ" panose="020B0604030504040204" pitchFamily="50" charset="-128"/>
            </a:endParaRPr>
          </a:p>
          <a:p>
            <a:pPr>
              <a:lnSpc>
                <a:spcPct val="130000"/>
              </a:lnSpc>
            </a:pPr>
            <a:endParaRPr lang="en-US" altLang="ja-JP" sz="600" dirty="0">
              <a:ln w="0"/>
              <a:latin typeface="メイリオ" panose="020B0604030504040204" pitchFamily="50" charset="-128"/>
              <a:ea typeface="メイリオ" panose="020B0604030504040204" pitchFamily="50" charset="-128"/>
            </a:endParaRPr>
          </a:p>
        </p:txBody>
      </p:sp>
      <p:sp>
        <p:nvSpPr>
          <p:cNvPr id="2" name="角丸四角形 48">
            <a:extLst>
              <a:ext uri="{FF2B5EF4-FFF2-40B4-BE49-F238E27FC236}">
                <a16:creationId xmlns:a16="http://schemas.microsoft.com/office/drawing/2014/main" id="{F93A3A75-A854-144E-8C9C-015AE4D4E26F}"/>
              </a:ext>
            </a:extLst>
          </p:cNvPr>
          <p:cNvSpPr/>
          <p:nvPr/>
        </p:nvSpPr>
        <p:spPr>
          <a:xfrm>
            <a:off x="103297" y="548680"/>
            <a:ext cx="9746247" cy="292431"/>
          </a:xfrm>
          <a:prstGeom prst="roundRect">
            <a:avLst/>
          </a:prstGeom>
          <a:ln w="19050"/>
        </p:spPr>
        <p:style>
          <a:lnRef idx="2">
            <a:schemeClr val="accent2"/>
          </a:lnRef>
          <a:fillRef idx="1">
            <a:schemeClr val="lt1"/>
          </a:fillRef>
          <a:effectRef idx="0">
            <a:schemeClr val="accent2"/>
          </a:effectRef>
          <a:fontRef idx="minor">
            <a:schemeClr val="dk1"/>
          </a:fontRef>
        </p:style>
        <p:txBody>
          <a:bodyPr tIns="66462" rIns="33231" bIns="33231" anchor="ctr"/>
          <a:lstStyle/>
          <a:p>
            <a:pPr defTabSz="545603">
              <a:lnSpc>
                <a:spcPct val="130000"/>
              </a:lnSpc>
              <a:spcAft>
                <a:spcPts val="735"/>
              </a:spcAft>
            </a:pP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３　</a:t>
            </a:r>
            <a:r>
              <a:rPr lang="ja-JP" altLang="en-US" spc="18" dirty="0">
                <a:solidFill>
                  <a:schemeClr val="tx1"/>
                </a:solidFill>
                <a:latin typeface="メイリオ" panose="020B0604030504040204" pitchFamily="50" charset="-128"/>
                <a:ea typeface="メイリオ" panose="020B0604030504040204" pitchFamily="50" charset="-128"/>
                <a:cs typeface="Noto Sans CJK JP DemiLight" charset="-128"/>
              </a:rPr>
              <a:t>医師による</a:t>
            </a: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面接指導、意見聴取</a:t>
            </a:r>
          </a:p>
        </p:txBody>
      </p:sp>
      <p:sp>
        <p:nvSpPr>
          <p:cNvPr id="6" name="正方形/長方形 5">
            <a:extLst>
              <a:ext uri="{FF2B5EF4-FFF2-40B4-BE49-F238E27FC236}">
                <a16:creationId xmlns:a16="http://schemas.microsoft.com/office/drawing/2014/main" id="{4F7B4B1D-D3DD-97D6-5174-35D8F241BCE4}"/>
              </a:ext>
            </a:extLst>
          </p:cNvPr>
          <p:cNvSpPr/>
          <p:nvPr/>
        </p:nvSpPr>
        <p:spPr>
          <a:xfrm>
            <a:off x="416496" y="846965"/>
            <a:ext cx="9255960" cy="1025558"/>
          </a:xfrm>
          <a:prstGeom prst="rect">
            <a:avLst/>
          </a:prstGeom>
          <a:noFill/>
        </p:spPr>
        <p:txBody>
          <a:bodyPr wrap="square" lIns="82953" tIns="41476" rIns="82953" bIns="41476">
            <a:spAutoFit/>
          </a:bodyPr>
          <a:lstStyle/>
          <a:p>
            <a:pPr>
              <a:lnSpc>
                <a:spcPct val="130000"/>
              </a:lnSpc>
            </a:pPr>
            <a:r>
              <a:rPr lang="ja-JP" altLang="en-US" sz="1600" dirty="0">
                <a:ln w="0"/>
                <a:latin typeface="メイリオ" panose="020B0604030504040204" pitchFamily="50" charset="-128"/>
                <a:ea typeface="メイリオ" panose="020B0604030504040204" pitchFamily="50" charset="-128"/>
              </a:rPr>
              <a:t>安衛法第</a:t>
            </a:r>
            <a:r>
              <a:rPr lang="en-US" altLang="ja-JP" sz="1600" dirty="0">
                <a:ln w="0"/>
                <a:latin typeface="メイリオ" panose="020B0604030504040204" pitchFamily="50" charset="-128"/>
                <a:ea typeface="メイリオ" panose="020B0604030504040204" pitchFamily="50" charset="-128"/>
              </a:rPr>
              <a:t>66</a:t>
            </a:r>
            <a:r>
              <a:rPr lang="ja-JP" altLang="en-US" sz="1600" dirty="0">
                <a:ln w="0"/>
                <a:latin typeface="メイリオ" panose="020B0604030504040204" pitchFamily="50" charset="-128"/>
                <a:ea typeface="メイリオ" panose="020B0604030504040204" pitchFamily="50" charset="-128"/>
              </a:rPr>
              <a:t>条の８等に基づく長時間労働者に対する面接指導、安衛法第</a:t>
            </a:r>
            <a:r>
              <a:rPr lang="en-US" altLang="ja-JP" sz="1600" dirty="0">
                <a:ln w="0"/>
                <a:latin typeface="メイリオ" panose="020B0604030504040204" pitchFamily="50" charset="-128"/>
                <a:ea typeface="メイリオ" panose="020B0604030504040204" pitchFamily="50" charset="-128"/>
              </a:rPr>
              <a:t>66</a:t>
            </a:r>
            <a:r>
              <a:rPr lang="ja-JP" altLang="en-US" sz="1600" dirty="0">
                <a:ln w="0"/>
                <a:latin typeface="メイリオ" panose="020B0604030504040204" pitchFamily="50" charset="-128"/>
                <a:ea typeface="メイリオ" panose="020B0604030504040204" pitchFamily="50" charset="-128"/>
              </a:rPr>
              <a:t>条の</a:t>
            </a:r>
            <a:r>
              <a:rPr lang="en-US" altLang="ja-JP" sz="1600" dirty="0">
                <a:ln w="0"/>
                <a:latin typeface="メイリオ" panose="020B0604030504040204" pitchFamily="50" charset="-128"/>
                <a:ea typeface="メイリオ" panose="020B0604030504040204" pitchFamily="50" charset="-128"/>
              </a:rPr>
              <a:t>10</a:t>
            </a:r>
            <a:r>
              <a:rPr lang="ja-JP" altLang="en-US" sz="1600" dirty="0">
                <a:ln w="0"/>
                <a:latin typeface="メイリオ" panose="020B0604030504040204" pitchFamily="50" charset="-128"/>
                <a:ea typeface="メイリオ" panose="020B0604030504040204" pitchFamily="50" charset="-128"/>
              </a:rPr>
              <a:t>第３項に基づく高ストレス者に対する面接指導、及びこれらの面接指導結果に基づく意見聴取が対象</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b="1" dirty="0">
                <a:ln w="0"/>
                <a:solidFill>
                  <a:srgbClr val="DF637E"/>
                </a:solidFill>
                <a:latin typeface="メイリオ" panose="020B0604030504040204" pitchFamily="50" charset="-128"/>
                <a:ea typeface="メイリオ" panose="020B0604030504040204" pitchFamily="50" charset="-128"/>
              </a:rPr>
              <a:t>注</a:t>
            </a:r>
            <a:r>
              <a:rPr lang="ja-JP" altLang="en-US" sz="1600" dirty="0">
                <a:ln w="0"/>
                <a:latin typeface="メイリオ" panose="020B0604030504040204" pitchFamily="50" charset="-128"/>
                <a:ea typeface="メイリオ" panose="020B0604030504040204" pitchFamily="50" charset="-128"/>
              </a:rPr>
              <a:t>　ストレスチェックや集団分析については、対象外</a:t>
            </a:r>
            <a:endParaRPr lang="en-US" altLang="ja-JP" sz="1600" dirty="0">
              <a:ln w="0"/>
              <a:latin typeface="メイリオ" panose="020B0604030504040204" pitchFamily="50" charset="-128"/>
              <a:ea typeface="メイリオ" panose="020B0604030504040204" pitchFamily="50" charset="-128"/>
            </a:endParaRPr>
          </a:p>
        </p:txBody>
      </p:sp>
      <p:sp>
        <p:nvSpPr>
          <p:cNvPr id="7" name="角丸四角形 48">
            <a:extLst>
              <a:ext uri="{FF2B5EF4-FFF2-40B4-BE49-F238E27FC236}">
                <a16:creationId xmlns:a16="http://schemas.microsoft.com/office/drawing/2014/main" id="{29C1A0D9-0BD9-4F76-F617-313C1AB37812}"/>
              </a:ext>
            </a:extLst>
          </p:cNvPr>
          <p:cNvSpPr/>
          <p:nvPr/>
        </p:nvSpPr>
        <p:spPr>
          <a:xfrm>
            <a:off x="263861" y="1901419"/>
            <a:ext cx="1656184" cy="292431"/>
          </a:xfrm>
          <a:prstGeom prst="roundRect">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助成対象例</a:t>
            </a:r>
          </a:p>
        </p:txBody>
      </p:sp>
      <p:sp>
        <p:nvSpPr>
          <p:cNvPr id="8" name="正方形/長方形 7">
            <a:extLst>
              <a:ext uri="{FF2B5EF4-FFF2-40B4-BE49-F238E27FC236}">
                <a16:creationId xmlns:a16="http://schemas.microsoft.com/office/drawing/2014/main" id="{27AF08B8-6FC2-4E28-C8AB-5595CF299EBB}"/>
              </a:ext>
            </a:extLst>
          </p:cNvPr>
          <p:cNvSpPr/>
          <p:nvPr/>
        </p:nvSpPr>
        <p:spPr>
          <a:xfrm>
            <a:off x="439915" y="2193850"/>
            <a:ext cx="9255959" cy="705471"/>
          </a:xfrm>
          <a:prstGeom prst="rect">
            <a:avLst/>
          </a:prstGeom>
          <a:noFill/>
        </p:spPr>
        <p:txBody>
          <a:bodyPr wrap="square" lIns="82953" tIns="41476" rIns="82953" bIns="41476">
            <a:spAutoFit/>
          </a:bodyPr>
          <a:lstStyle/>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事業主団体等が地域の産業医と契約し、傘下企業の長時間労働者や高ストレス者への面接指導を行った場合にかかった費用を助成する。</a:t>
            </a:r>
            <a:endParaRPr lang="en-US" altLang="ja-JP" sz="1600" dirty="0">
              <a:ln w="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7BAAECDB-3B8F-0A39-385A-4BBD739C6A68}"/>
              </a:ext>
            </a:extLst>
          </p:cNvPr>
          <p:cNvSpPr/>
          <p:nvPr/>
        </p:nvSpPr>
        <p:spPr>
          <a:xfrm>
            <a:off x="2144688" y="4438021"/>
            <a:ext cx="3057247" cy="338554"/>
          </a:xfrm>
          <a:prstGeom prst="rect">
            <a:avLst/>
          </a:prstGeom>
          <a:noFill/>
        </p:spPr>
        <p:txBody>
          <a:bodyPr wrap="none" lIns="91440" tIns="45720" rIns="91440" bIns="45720">
            <a:spAutoFit/>
          </a:bodyPr>
          <a:lstStyle/>
          <a:p>
            <a:pPr algn="ct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詳細は</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活用事例３</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に記載</a:t>
            </a:r>
          </a:p>
        </p:txBody>
      </p:sp>
      <p:sp>
        <p:nvSpPr>
          <p:cNvPr id="10" name="正方形/長方形 9">
            <a:extLst>
              <a:ext uri="{FF2B5EF4-FFF2-40B4-BE49-F238E27FC236}">
                <a16:creationId xmlns:a16="http://schemas.microsoft.com/office/drawing/2014/main" id="{2BE43046-7D62-184A-65C1-CDB8879429C5}"/>
              </a:ext>
            </a:extLst>
          </p:cNvPr>
          <p:cNvSpPr/>
          <p:nvPr/>
        </p:nvSpPr>
        <p:spPr>
          <a:xfrm>
            <a:off x="2117456" y="1916521"/>
            <a:ext cx="3057248" cy="338554"/>
          </a:xfrm>
          <a:prstGeom prst="rect">
            <a:avLst/>
          </a:prstGeom>
          <a:noFill/>
        </p:spPr>
        <p:txBody>
          <a:bodyPr wrap="none" lIns="91440" tIns="45720" rIns="91440" bIns="45720">
            <a:spAutoFit/>
          </a:bodyPr>
          <a:lstStyle/>
          <a:p>
            <a:pPr algn="ct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詳細は</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活用事例１</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に記載</a:t>
            </a:r>
          </a:p>
        </p:txBody>
      </p:sp>
      <p:sp>
        <p:nvSpPr>
          <p:cNvPr id="11" name="スライド番号プレースホルダー 1">
            <a:extLst>
              <a:ext uri="{FF2B5EF4-FFF2-40B4-BE49-F238E27FC236}">
                <a16:creationId xmlns:a16="http://schemas.microsoft.com/office/drawing/2014/main" id="{2C8196E5-F0BE-62F8-485F-4478D5BD26EC}"/>
              </a:ext>
            </a:extLst>
          </p:cNvPr>
          <p:cNvSpPr>
            <a:spLocks noGrp="1"/>
          </p:cNvSpPr>
          <p:nvPr>
            <p:ph type="sldNum" sz="quarter" idx="12"/>
          </p:nvPr>
        </p:nvSpPr>
        <p:spPr>
          <a:xfrm>
            <a:off x="8915315" y="6536160"/>
            <a:ext cx="630513" cy="278421"/>
          </a:xfrm>
        </p:spPr>
        <p:txBody>
          <a:bodyPr/>
          <a:lstStyle/>
          <a:p>
            <a:fld id="{9E2A29CB-BA86-48A6-80E1-CB8750A963B5}" type="slidenum">
              <a:rPr kumimoji="1" lang="ja-JP" altLang="en-US" smtClean="0"/>
              <a:t>5</a:t>
            </a:fld>
            <a:endParaRPr kumimoji="1" lang="ja-JP" altLang="en-US"/>
          </a:p>
        </p:txBody>
      </p:sp>
    </p:spTree>
    <p:extLst>
      <p:ext uri="{BB962C8B-B14F-4D97-AF65-F5344CB8AC3E}">
        <p14:creationId xmlns:p14="http://schemas.microsoft.com/office/powerpoint/2010/main" val="2811047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助成対象事業　３</a:t>
            </a:r>
          </a:p>
        </p:txBody>
      </p:sp>
      <p:sp>
        <p:nvSpPr>
          <p:cNvPr id="10" name="角丸四角形 48">
            <a:extLst>
              <a:ext uri="{FF2B5EF4-FFF2-40B4-BE49-F238E27FC236}">
                <a16:creationId xmlns:a16="http://schemas.microsoft.com/office/drawing/2014/main" id="{F70488EC-EFF0-B462-3131-072E54C02A80}"/>
              </a:ext>
            </a:extLst>
          </p:cNvPr>
          <p:cNvSpPr/>
          <p:nvPr/>
        </p:nvSpPr>
        <p:spPr>
          <a:xfrm>
            <a:off x="103297" y="695254"/>
            <a:ext cx="9769779" cy="705471"/>
          </a:xfrm>
          <a:prstGeom prst="roundRect">
            <a:avLst/>
          </a:prstGeom>
          <a:ln w="19050"/>
        </p:spPr>
        <p:style>
          <a:lnRef idx="2">
            <a:schemeClr val="accent2"/>
          </a:lnRef>
          <a:fillRef idx="1">
            <a:schemeClr val="lt1"/>
          </a:fillRef>
          <a:effectRef idx="0">
            <a:schemeClr val="accent2"/>
          </a:effectRef>
          <a:fontRef idx="minor">
            <a:schemeClr val="dk1"/>
          </a:fontRef>
        </p:style>
        <p:txBody>
          <a:bodyPr tIns="66462" rIns="33231" bIns="33231" anchor="ctr"/>
          <a:lstStyle/>
          <a:p>
            <a:pPr defTabSz="545603">
              <a:lnSpc>
                <a:spcPct val="130000"/>
              </a:lnSpc>
            </a:pPr>
            <a:r>
              <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rPr>
              <a:t>５　</a:t>
            </a:r>
            <a:r>
              <a:rPr lang="ja-JP" altLang="en-US" dirty="0">
                <a:ln w="0"/>
                <a:latin typeface="メイリオ" panose="020B0604030504040204" pitchFamily="50" charset="-128"/>
                <a:ea typeface="メイリオ" panose="020B0604030504040204" pitchFamily="50" charset="-128"/>
              </a:rPr>
              <a:t>医師、保健師、看護師、社会保険労務士、両立支援コーディネーター等による</a:t>
            </a:r>
            <a:r>
              <a:rPr lang="ja-JP" altLang="en-US" b="1" dirty="0">
                <a:ln w="0"/>
                <a:latin typeface="メイリオ" panose="020B0604030504040204" pitchFamily="50" charset="-128"/>
                <a:ea typeface="メイリオ" panose="020B0604030504040204" pitchFamily="50" charset="-128"/>
              </a:rPr>
              <a:t>治療と仕</a:t>
            </a:r>
            <a:endParaRPr lang="en-US" altLang="ja-JP" b="1" dirty="0">
              <a:ln w="0"/>
              <a:latin typeface="メイリオ" panose="020B0604030504040204" pitchFamily="50" charset="-128"/>
              <a:ea typeface="メイリオ" panose="020B0604030504040204" pitchFamily="50" charset="-128"/>
            </a:endParaRPr>
          </a:p>
          <a:p>
            <a:pPr defTabSz="545603">
              <a:lnSpc>
                <a:spcPct val="130000"/>
              </a:lnSpc>
              <a:spcAft>
                <a:spcPts val="735"/>
              </a:spcAft>
            </a:pPr>
            <a:r>
              <a:rPr lang="ja-JP" altLang="en-US" b="1" dirty="0">
                <a:ln w="0"/>
                <a:latin typeface="メイリオ" panose="020B0604030504040204" pitchFamily="50" charset="-128"/>
                <a:ea typeface="メイリオ" panose="020B0604030504040204" pitchFamily="50" charset="-128"/>
              </a:rPr>
              <a:t>　事の両立支援</a:t>
            </a:r>
            <a:endParaRPr lang="ja-JP" altLang="en-US" b="1" spc="18" dirty="0">
              <a:solidFill>
                <a:schemeClr val="tx1"/>
              </a:solidFill>
              <a:latin typeface="メイリオ" panose="020B0604030504040204" pitchFamily="50" charset="-128"/>
              <a:ea typeface="メイリオ" panose="020B0604030504040204" pitchFamily="50" charset="-128"/>
              <a:cs typeface="Noto Sans CJK JP DemiLight" charset="-128"/>
            </a:endParaRPr>
          </a:p>
        </p:txBody>
      </p:sp>
      <p:sp>
        <p:nvSpPr>
          <p:cNvPr id="12" name="正方形/長方形 11">
            <a:extLst>
              <a:ext uri="{FF2B5EF4-FFF2-40B4-BE49-F238E27FC236}">
                <a16:creationId xmlns:a16="http://schemas.microsoft.com/office/drawing/2014/main" id="{D7C32398-0536-127D-E4D2-7BE6B643B96C}"/>
              </a:ext>
            </a:extLst>
          </p:cNvPr>
          <p:cNvSpPr/>
          <p:nvPr/>
        </p:nvSpPr>
        <p:spPr>
          <a:xfrm>
            <a:off x="416496" y="1489868"/>
            <a:ext cx="9073008" cy="705471"/>
          </a:xfrm>
          <a:prstGeom prst="rect">
            <a:avLst/>
          </a:prstGeom>
          <a:noFill/>
        </p:spPr>
        <p:txBody>
          <a:bodyPr wrap="square" lIns="82953" tIns="41476" rIns="82953" bIns="41476">
            <a:spAutoFit/>
          </a:bodyPr>
          <a:lstStyle/>
          <a:p>
            <a:pPr>
              <a:lnSpc>
                <a:spcPct val="130000"/>
              </a:lnSpc>
            </a:pPr>
            <a:r>
              <a:rPr lang="ja-JP" altLang="en-US" sz="1600" dirty="0">
                <a:ln w="0"/>
                <a:latin typeface="メイリオ" panose="020B0604030504040204" pitchFamily="50" charset="-128"/>
                <a:ea typeface="メイリオ" panose="020B0604030504040204" pitchFamily="50" charset="-128"/>
              </a:rPr>
              <a:t>治療と仕事の両立支援に係る相談対応、医療機関・労働者・事業者間の連携、</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就業可否に関する意見、就業上の措置や配慮等の検討の支援、環境整備支援等が対象</a:t>
            </a:r>
            <a:endParaRPr lang="en-US" altLang="ja-JP" sz="1600" dirty="0">
              <a:ln w="0"/>
              <a:latin typeface="メイリオ" panose="020B0604030504040204" pitchFamily="50" charset="-128"/>
              <a:ea typeface="メイリオ" panose="020B0604030504040204" pitchFamily="50" charset="-128"/>
            </a:endParaRPr>
          </a:p>
        </p:txBody>
      </p:sp>
      <p:sp>
        <p:nvSpPr>
          <p:cNvPr id="2" name="角丸四角形 48">
            <a:extLst>
              <a:ext uri="{FF2B5EF4-FFF2-40B4-BE49-F238E27FC236}">
                <a16:creationId xmlns:a16="http://schemas.microsoft.com/office/drawing/2014/main" id="{8FD1B36E-B6E0-0D96-022F-5594623334EB}"/>
              </a:ext>
            </a:extLst>
          </p:cNvPr>
          <p:cNvSpPr/>
          <p:nvPr/>
        </p:nvSpPr>
        <p:spPr>
          <a:xfrm>
            <a:off x="416496" y="2432976"/>
            <a:ext cx="1656184" cy="292431"/>
          </a:xfrm>
          <a:prstGeom prst="roundRect">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助成対象例</a:t>
            </a:r>
          </a:p>
        </p:txBody>
      </p:sp>
      <p:sp>
        <p:nvSpPr>
          <p:cNvPr id="6" name="正方形/長方形 5">
            <a:extLst>
              <a:ext uri="{FF2B5EF4-FFF2-40B4-BE49-F238E27FC236}">
                <a16:creationId xmlns:a16="http://schemas.microsoft.com/office/drawing/2014/main" id="{44C0C671-DC2F-3D0E-B33B-3429A0A4998E}"/>
              </a:ext>
            </a:extLst>
          </p:cNvPr>
          <p:cNvSpPr/>
          <p:nvPr/>
        </p:nvSpPr>
        <p:spPr>
          <a:xfrm>
            <a:off x="560512" y="2800096"/>
            <a:ext cx="9073008" cy="3763231"/>
          </a:xfrm>
          <a:prstGeom prst="rect">
            <a:avLst/>
          </a:prstGeom>
          <a:noFill/>
        </p:spPr>
        <p:txBody>
          <a:bodyPr wrap="square" lIns="82953" tIns="41476" rIns="82953" bIns="41476">
            <a:spAutoFit/>
          </a:bodyPr>
          <a:lstStyle/>
          <a:p>
            <a:pPr>
              <a:lnSpc>
                <a:spcPct val="130000"/>
              </a:lnSpc>
              <a:spcAft>
                <a:spcPts val="600"/>
              </a:spcAft>
            </a:pPr>
            <a:r>
              <a:rPr lang="ja-JP" altLang="en-US" sz="1600" dirty="0">
                <a:ln w="0"/>
                <a:latin typeface="メイリオ" panose="020B0604030504040204" pitchFamily="50" charset="-128"/>
                <a:ea typeface="メイリオ" panose="020B0604030504040204" pitchFamily="50" charset="-128"/>
              </a:rPr>
              <a:t>事業主団体等が医師、保健師、看護師、社会保険労務士、両立支援コーディネーター等と契約し、以下の事項について取り組んだ場合に助成する。</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治療と仕事の両立支援が必要な労働者に対する各種支援</a:t>
            </a:r>
            <a:endParaRPr lang="en-US" altLang="ja-JP" sz="1600" dirty="0">
              <a:ln w="0"/>
              <a:latin typeface="メイリオ" panose="020B0604030504040204" pitchFamily="50" charset="-128"/>
              <a:ea typeface="メイリオ" panose="020B0604030504040204" pitchFamily="50" charset="-128"/>
            </a:endParaRPr>
          </a:p>
          <a:p>
            <a:pPr marL="540000" indent="-285750">
              <a:lnSpc>
                <a:spcPct val="130000"/>
              </a:lnSpc>
              <a:buFont typeface="Arial" panose="020B0604020202020204" pitchFamily="34" charset="0"/>
              <a:buChar char="•"/>
            </a:pPr>
            <a:r>
              <a:rPr lang="ja-JP" altLang="en-US" sz="1600" dirty="0">
                <a:ln w="0"/>
                <a:latin typeface="メイリオ" panose="020B0604030504040204" pitchFamily="50" charset="-128"/>
                <a:ea typeface="メイリオ" panose="020B0604030504040204" pitchFamily="50" charset="-128"/>
              </a:rPr>
              <a:t>産業医による復職判定</a:t>
            </a:r>
            <a:endParaRPr lang="en-US" altLang="ja-JP" sz="1600" dirty="0">
              <a:ln w="0"/>
              <a:latin typeface="メイリオ" panose="020B0604030504040204" pitchFamily="50" charset="-128"/>
              <a:ea typeface="メイリオ" panose="020B0604030504040204" pitchFamily="50" charset="-128"/>
            </a:endParaRPr>
          </a:p>
          <a:p>
            <a:pPr marL="540000" indent="-285750">
              <a:lnSpc>
                <a:spcPct val="130000"/>
              </a:lnSpc>
              <a:buFont typeface="Arial" panose="020B0604020202020204" pitchFamily="34" charset="0"/>
              <a:buChar char="•"/>
            </a:pPr>
            <a:r>
              <a:rPr lang="ja-JP" altLang="en-US" sz="1600" dirty="0">
                <a:ln w="0"/>
                <a:latin typeface="メイリオ" panose="020B0604030504040204" pitchFamily="50" charset="-128"/>
                <a:ea typeface="メイリオ" panose="020B0604030504040204" pitchFamily="50" charset="-128"/>
              </a:rPr>
              <a:t>産業医による「職場復帰支援プラン」の策定　等</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5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事業者に対する各種支援</a:t>
            </a:r>
            <a:endParaRPr lang="en-US" altLang="ja-JP" sz="1600" dirty="0">
              <a:ln w="0"/>
              <a:latin typeface="メイリオ" panose="020B0604030504040204" pitchFamily="50" charset="-128"/>
              <a:ea typeface="メイリオ" panose="020B0604030504040204" pitchFamily="50" charset="-128"/>
            </a:endParaRPr>
          </a:p>
          <a:p>
            <a:pPr marL="540000" indent="-285750">
              <a:lnSpc>
                <a:spcPct val="130000"/>
              </a:lnSpc>
              <a:buFont typeface="Arial" panose="020B0604020202020204" pitchFamily="34" charset="0"/>
              <a:buChar char="•"/>
            </a:pPr>
            <a:r>
              <a:rPr lang="ja-JP" altLang="en-US" sz="1600" dirty="0">
                <a:ln w="0"/>
                <a:latin typeface="メイリオ" panose="020B0604030504040204" pitchFamily="50" charset="-128"/>
                <a:ea typeface="メイリオ" panose="020B0604030504040204" pitchFamily="50" charset="-128"/>
              </a:rPr>
              <a:t>社会保険労務士による、治療のための休暇を取得しやすい制度構築支援（短時間勤務制度や時間単位有給休暇制度等の導入）</a:t>
            </a:r>
            <a:endParaRPr lang="en-US" altLang="ja-JP" sz="1600" dirty="0">
              <a:ln w="0"/>
              <a:latin typeface="メイリオ" panose="020B0604030504040204" pitchFamily="50" charset="-128"/>
              <a:ea typeface="メイリオ" panose="020B0604030504040204" pitchFamily="50" charset="-128"/>
            </a:endParaRPr>
          </a:p>
          <a:p>
            <a:pPr marL="540000" indent="-285750">
              <a:lnSpc>
                <a:spcPct val="130000"/>
              </a:lnSpc>
              <a:buFont typeface="Arial" panose="020B0604020202020204" pitchFamily="34" charset="0"/>
              <a:buChar char="•"/>
            </a:pPr>
            <a:r>
              <a:rPr lang="ja-JP" altLang="en-US" sz="1600" dirty="0">
                <a:ln w="0"/>
                <a:latin typeface="メイリオ" panose="020B0604030504040204" pitchFamily="50" charset="-128"/>
                <a:ea typeface="メイリオ" panose="020B0604030504040204" pitchFamily="50" charset="-128"/>
              </a:rPr>
              <a:t>両立支援コーディネーターによる、労働者の病気、通院スケジュールに応じた配慮事項の提案　等</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1600" dirty="0">
              <a:ln w="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229B3BEA-5587-73BA-90B5-8DD0414E62C8}"/>
              </a:ext>
            </a:extLst>
          </p:cNvPr>
          <p:cNvSpPr/>
          <p:nvPr/>
        </p:nvSpPr>
        <p:spPr>
          <a:xfrm>
            <a:off x="2216696" y="2461542"/>
            <a:ext cx="3057248" cy="338554"/>
          </a:xfrm>
          <a:prstGeom prst="rect">
            <a:avLst/>
          </a:prstGeom>
          <a:noFill/>
        </p:spPr>
        <p:txBody>
          <a:bodyPr wrap="none" lIns="91440" tIns="45720" rIns="91440" bIns="45720">
            <a:spAutoFit/>
          </a:bodyPr>
          <a:lstStyle/>
          <a:p>
            <a:pPr algn="ct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詳細は</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活用事例２</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に記載</a:t>
            </a:r>
          </a:p>
        </p:txBody>
      </p:sp>
      <p:sp>
        <p:nvSpPr>
          <p:cNvPr id="8" name="スライド番号プレースホルダー 1">
            <a:extLst>
              <a:ext uri="{FF2B5EF4-FFF2-40B4-BE49-F238E27FC236}">
                <a16:creationId xmlns:a16="http://schemas.microsoft.com/office/drawing/2014/main" id="{C37FE225-BB56-F54B-E206-75B522A759D1}"/>
              </a:ext>
            </a:extLst>
          </p:cNvPr>
          <p:cNvSpPr>
            <a:spLocks noGrp="1"/>
          </p:cNvSpPr>
          <p:nvPr>
            <p:ph type="sldNum" sz="quarter" idx="12"/>
          </p:nvPr>
        </p:nvSpPr>
        <p:spPr>
          <a:xfrm>
            <a:off x="8915315" y="6536160"/>
            <a:ext cx="630513" cy="278421"/>
          </a:xfrm>
        </p:spPr>
        <p:txBody>
          <a:bodyPr/>
          <a:lstStyle/>
          <a:p>
            <a:fld id="{9E2A29CB-BA86-48A6-80E1-CB8750A963B5}" type="slidenum">
              <a:rPr kumimoji="1" lang="ja-JP" altLang="en-US" smtClean="0"/>
              <a:t>6</a:t>
            </a:fld>
            <a:endParaRPr kumimoji="1" lang="ja-JP" altLang="en-US"/>
          </a:p>
        </p:txBody>
      </p:sp>
    </p:spTree>
    <p:extLst>
      <p:ext uri="{BB962C8B-B14F-4D97-AF65-F5344CB8AC3E}">
        <p14:creationId xmlns:p14="http://schemas.microsoft.com/office/powerpoint/2010/main" val="2657967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助成対象事業　４</a:t>
            </a:r>
          </a:p>
        </p:txBody>
      </p:sp>
      <p:sp>
        <p:nvSpPr>
          <p:cNvPr id="2" name="角丸四角形 48">
            <a:extLst>
              <a:ext uri="{FF2B5EF4-FFF2-40B4-BE49-F238E27FC236}">
                <a16:creationId xmlns:a16="http://schemas.microsoft.com/office/drawing/2014/main" id="{C88A885E-5655-91EA-150B-0C9A09C9EFAF}"/>
              </a:ext>
            </a:extLst>
          </p:cNvPr>
          <p:cNvSpPr/>
          <p:nvPr/>
        </p:nvSpPr>
        <p:spPr>
          <a:xfrm>
            <a:off x="103297" y="692696"/>
            <a:ext cx="9744612" cy="292431"/>
          </a:xfrm>
          <a:prstGeom prst="roundRect">
            <a:avLst/>
          </a:prstGeom>
          <a:ln w="19050"/>
        </p:spPr>
        <p:style>
          <a:lnRef idx="2">
            <a:schemeClr val="accent2"/>
          </a:lnRef>
          <a:fillRef idx="1">
            <a:schemeClr val="lt1"/>
          </a:fillRef>
          <a:effectRef idx="0">
            <a:schemeClr val="accent2"/>
          </a:effectRef>
          <a:fontRef idx="minor">
            <a:schemeClr val="dk1"/>
          </a:fontRef>
        </p:style>
        <p:txBody>
          <a:bodyPr tIns="66462" rIns="33231" bIns="33231" anchor="ctr"/>
          <a:lstStyle/>
          <a:p>
            <a:pPr defTabSz="545603">
              <a:lnSpc>
                <a:spcPct val="130000"/>
              </a:lnSpc>
              <a:spcAft>
                <a:spcPts val="735"/>
              </a:spcAft>
            </a:pPr>
            <a:r>
              <a:rPr lang="ja-JP" altLang="en-US" sz="1600" b="1" spc="18" dirty="0">
                <a:solidFill>
                  <a:schemeClr val="tx1"/>
                </a:solidFill>
                <a:latin typeface="メイリオ" panose="020B0604030504040204" pitchFamily="50" charset="-128"/>
                <a:ea typeface="メイリオ" panose="020B0604030504040204" pitchFamily="50" charset="-128"/>
                <a:cs typeface="Noto Sans CJK JP DemiLight" charset="-128"/>
              </a:rPr>
              <a:t>６　</a:t>
            </a:r>
            <a:r>
              <a:rPr lang="ja-JP" altLang="en-US" sz="1600" dirty="0">
                <a:ln w="0"/>
                <a:latin typeface="メイリオ" panose="020B0604030504040204" pitchFamily="50" charset="-128"/>
                <a:ea typeface="メイリオ" panose="020B0604030504040204" pitchFamily="50" charset="-128"/>
              </a:rPr>
              <a:t>医師、保健師、看護師等による</a:t>
            </a:r>
            <a:r>
              <a:rPr lang="ja-JP" altLang="en-US" sz="1600" b="1" dirty="0">
                <a:ln w="0"/>
                <a:latin typeface="メイリオ" panose="020B0604030504040204" pitchFamily="50" charset="-128"/>
                <a:ea typeface="メイリオ" panose="020B0604030504040204" pitchFamily="50" charset="-128"/>
              </a:rPr>
              <a:t>職場環境改善支援</a:t>
            </a:r>
            <a:endParaRPr lang="ja-JP" altLang="en-US" sz="1600" b="1" spc="18" dirty="0">
              <a:solidFill>
                <a:schemeClr val="tx1"/>
              </a:solidFill>
              <a:latin typeface="メイリオ" panose="020B0604030504040204" pitchFamily="50" charset="-128"/>
              <a:ea typeface="メイリオ" panose="020B0604030504040204" pitchFamily="50" charset="-128"/>
              <a:cs typeface="Noto Sans CJK JP DemiLight" charset="-128"/>
            </a:endParaRPr>
          </a:p>
        </p:txBody>
      </p:sp>
      <p:sp>
        <p:nvSpPr>
          <p:cNvPr id="6" name="正方形/長方形 5">
            <a:extLst>
              <a:ext uri="{FF2B5EF4-FFF2-40B4-BE49-F238E27FC236}">
                <a16:creationId xmlns:a16="http://schemas.microsoft.com/office/drawing/2014/main" id="{95D8F15B-EA59-0023-FB96-BD9762FCCBC9}"/>
              </a:ext>
            </a:extLst>
          </p:cNvPr>
          <p:cNvSpPr/>
          <p:nvPr/>
        </p:nvSpPr>
        <p:spPr>
          <a:xfrm>
            <a:off x="416496" y="990981"/>
            <a:ext cx="8784976" cy="1545701"/>
          </a:xfrm>
          <a:prstGeom prst="rect">
            <a:avLst/>
          </a:prstGeom>
          <a:noFill/>
        </p:spPr>
        <p:txBody>
          <a:bodyPr wrap="square" lIns="82953" tIns="41476" rIns="82953" bIns="41476">
            <a:spAutoFit/>
          </a:bodyPr>
          <a:lstStyle/>
          <a:p>
            <a:pPr marL="285750" indent="-285750">
              <a:lnSpc>
                <a:spcPct val="130000"/>
              </a:lnSpc>
              <a:buFont typeface="Arial" panose="020B0604020202020204" pitchFamily="34" charset="0"/>
              <a:buChar char="•"/>
            </a:pPr>
            <a:r>
              <a:rPr lang="ja-JP" altLang="en-US" sz="1600" dirty="0">
                <a:ln w="0"/>
                <a:latin typeface="メイリオ" panose="020B0604030504040204" pitchFamily="50" charset="-128"/>
                <a:ea typeface="メイリオ" panose="020B0604030504040204" pitchFamily="50" charset="-128"/>
              </a:rPr>
              <a:t>ストレスチェック実施後の集団分析結果を活用した職場環境改善支援</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500" dirty="0">
              <a:ln w="0"/>
              <a:latin typeface="メイリオ" panose="020B0604030504040204" pitchFamily="50" charset="-128"/>
              <a:ea typeface="メイリオ" panose="020B0604030504040204" pitchFamily="50" charset="-128"/>
            </a:endParaRPr>
          </a:p>
          <a:p>
            <a:pPr marL="285750" indent="-285750">
              <a:lnSpc>
                <a:spcPct val="130000"/>
              </a:lnSpc>
              <a:buFont typeface="Arial" panose="020B0604020202020204" pitchFamily="34" charset="0"/>
              <a:buChar char="•"/>
            </a:pPr>
            <a:r>
              <a:rPr lang="en-US" altLang="ja-JP" sz="1600" dirty="0">
                <a:ln w="0"/>
                <a:latin typeface="メイリオ" panose="020B0604030504040204" pitchFamily="50" charset="-128"/>
                <a:ea typeface="メイリオ" panose="020B0604030504040204" pitchFamily="50" charset="-128"/>
              </a:rPr>
              <a:t>THP</a:t>
            </a:r>
            <a:r>
              <a:rPr lang="ja-JP" altLang="en-US" sz="1600" dirty="0">
                <a:ln w="0"/>
                <a:latin typeface="メイリオ" panose="020B0604030504040204" pitchFamily="50" charset="-128"/>
                <a:ea typeface="メイリオ" panose="020B0604030504040204" pitchFamily="50" charset="-128"/>
              </a:rPr>
              <a:t>指針に基づく健康保持増進対策による職場環境改善支援</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500" dirty="0">
              <a:ln w="0"/>
              <a:latin typeface="メイリオ" panose="020B0604030504040204" pitchFamily="50" charset="-128"/>
              <a:ea typeface="メイリオ" panose="020B0604030504040204" pitchFamily="50" charset="-128"/>
            </a:endParaRPr>
          </a:p>
          <a:p>
            <a:pPr marL="285750" indent="-285750">
              <a:lnSpc>
                <a:spcPct val="130000"/>
              </a:lnSpc>
              <a:buFont typeface="Arial" panose="020B0604020202020204" pitchFamily="34" charset="0"/>
              <a:buChar char="•"/>
            </a:pPr>
            <a:r>
              <a:rPr lang="ja-JP" altLang="en-US" sz="1600" dirty="0">
                <a:ln w="0"/>
                <a:latin typeface="メイリオ" panose="020B0604030504040204" pitchFamily="50" charset="-128"/>
                <a:ea typeface="メイリオ" panose="020B0604030504040204" pitchFamily="50" charset="-128"/>
              </a:rPr>
              <a:t>メンタルヘルス指針に基づく心の健康づくり計画を策定し、メンタルヘルス対策を行うこ</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とによる職場環境改善支援</a:t>
            </a:r>
            <a:endParaRPr lang="en-US" altLang="ja-JP" sz="1600" dirty="0">
              <a:ln w="0"/>
              <a:latin typeface="メイリオ" panose="020B0604030504040204" pitchFamily="50" charset="-128"/>
              <a:ea typeface="メイリオ" panose="020B0604030504040204" pitchFamily="50" charset="-128"/>
            </a:endParaRPr>
          </a:p>
        </p:txBody>
      </p:sp>
      <p:sp>
        <p:nvSpPr>
          <p:cNvPr id="9" name="角丸四角形 48">
            <a:extLst>
              <a:ext uri="{FF2B5EF4-FFF2-40B4-BE49-F238E27FC236}">
                <a16:creationId xmlns:a16="http://schemas.microsoft.com/office/drawing/2014/main" id="{9A1553E4-18AB-BEB3-9AB1-EA5467A2458A}"/>
              </a:ext>
            </a:extLst>
          </p:cNvPr>
          <p:cNvSpPr/>
          <p:nvPr/>
        </p:nvSpPr>
        <p:spPr>
          <a:xfrm>
            <a:off x="416496" y="2694062"/>
            <a:ext cx="1656184" cy="292431"/>
          </a:xfrm>
          <a:prstGeom prst="roundRect">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助成対象例</a:t>
            </a:r>
          </a:p>
        </p:txBody>
      </p:sp>
      <p:sp>
        <p:nvSpPr>
          <p:cNvPr id="10" name="正方形/長方形 9">
            <a:extLst>
              <a:ext uri="{FF2B5EF4-FFF2-40B4-BE49-F238E27FC236}">
                <a16:creationId xmlns:a16="http://schemas.microsoft.com/office/drawing/2014/main" id="{905B14D7-CBEB-81D1-96F2-963C10166820}"/>
              </a:ext>
            </a:extLst>
          </p:cNvPr>
          <p:cNvSpPr/>
          <p:nvPr/>
        </p:nvSpPr>
        <p:spPr>
          <a:xfrm>
            <a:off x="488504" y="2986493"/>
            <a:ext cx="9073008" cy="1585712"/>
          </a:xfrm>
          <a:prstGeom prst="rect">
            <a:avLst/>
          </a:prstGeom>
          <a:noFill/>
        </p:spPr>
        <p:txBody>
          <a:bodyPr wrap="square" lIns="82953" tIns="41476" rIns="82953" bIns="41476">
            <a:spAutoFit/>
          </a:bodyPr>
          <a:lstStyle/>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事業主団体が産業医と契約し、ストレスチェック後の集団分析結果を踏まえた職場環境改善プランの提案を行った場合にかかった費用を助成する。</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600" dirty="0">
              <a:ln w="0"/>
              <a:latin typeface="メイリオ" panose="020B0604030504040204" pitchFamily="50" charset="-128"/>
              <a:ea typeface="メイリオ" panose="020B0604030504040204" pitchFamily="50" charset="-128"/>
            </a:endParaRPr>
          </a:p>
          <a:p>
            <a:pPr>
              <a:lnSpc>
                <a:spcPct val="130000"/>
              </a:lnSpc>
            </a:pPr>
            <a:endParaRPr lang="en-US" altLang="ja-JP" sz="600" dirty="0">
              <a:ln w="0"/>
              <a:latin typeface="メイリオ" panose="020B0604030504040204" pitchFamily="50" charset="-128"/>
              <a:ea typeface="メイリオ" panose="020B0604030504040204" pitchFamily="50" charset="-128"/>
            </a:endParaRPr>
          </a:p>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事業主団体が心理職と契約し、社内のメンタルヘルス対策についての課題整理、改善のための助言指導を行った場合にかかった費用を助成する。</a:t>
            </a:r>
            <a:endParaRPr lang="en-US" altLang="ja-JP" sz="1600" dirty="0">
              <a:ln w="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DE50A346-87F4-6816-8FFE-0400F7981042}"/>
              </a:ext>
            </a:extLst>
          </p:cNvPr>
          <p:cNvSpPr/>
          <p:nvPr/>
        </p:nvSpPr>
        <p:spPr>
          <a:xfrm>
            <a:off x="2288704" y="2694062"/>
            <a:ext cx="3057248" cy="338554"/>
          </a:xfrm>
          <a:prstGeom prst="rect">
            <a:avLst/>
          </a:prstGeom>
          <a:noFill/>
        </p:spPr>
        <p:txBody>
          <a:bodyPr wrap="none" lIns="91440" tIns="45720" rIns="91440" bIns="45720">
            <a:spAutoFit/>
          </a:bodyPr>
          <a:lstStyle/>
          <a:p>
            <a:pPr algn="ct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詳細は</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活用事例３</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に記載</a:t>
            </a:r>
          </a:p>
        </p:txBody>
      </p:sp>
      <p:sp>
        <p:nvSpPr>
          <p:cNvPr id="8" name="スライド番号プレースホルダー 1">
            <a:extLst>
              <a:ext uri="{FF2B5EF4-FFF2-40B4-BE49-F238E27FC236}">
                <a16:creationId xmlns:a16="http://schemas.microsoft.com/office/drawing/2014/main" id="{21E9121D-2D15-58AF-DF6F-7DA4A762752D}"/>
              </a:ext>
            </a:extLst>
          </p:cNvPr>
          <p:cNvSpPr>
            <a:spLocks noGrp="1"/>
          </p:cNvSpPr>
          <p:nvPr>
            <p:ph type="sldNum" sz="quarter" idx="12"/>
          </p:nvPr>
        </p:nvSpPr>
        <p:spPr>
          <a:xfrm>
            <a:off x="8915315" y="6536160"/>
            <a:ext cx="630513" cy="278421"/>
          </a:xfrm>
        </p:spPr>
        <p:txBody>
          <a:bodyPr/>
          <a:lstStyle/>
          <a:p>
            <a:fld id="{9E2A29CB-BA86-48A6-80E1-CB8750A963B5}" type="slidenum">
              <a:rPr kumimoji="1" lang="ja-JP" altLang="en-US" smtClean="0"/>
              <a:t>7</a:t>
            </a:fld>
            <a:endParaRPr kumimoji="1" lang="ja-JP" altLang="en-US"/>
          </a:p>
        </p:txBody>
      </p:sp>
    </p:spTree>
    <p:extLst>
      <p:ext uri="{BB962C8B-B14F-4D97-AF65-F5344CB8AC3E}">
        <p14:creationId xmlns:p14="http://schemas.microsoft.com/office/powerpoint/2010/main" val="2410001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957" y="0"/>
            <a:ext cx="9916510" cy="455357"/>
            <a:chOff x="-8957" y="-27384"/>
            <a:chExt cx="9916510" cy="476672"/>
          </a:xfrm>
        </p:grpSpPr>
        <p:sp>
          <p:nvSpPr>
            <p:cNvPr id="4" name="テキスト プレースホルダー 6">
              <a:extLst>
                <a:ext uri="{FF2B5EF4-FFF2-40B4-BE49-F238E27FC236}">
                  <a16:creationId xmlns:a16="http://schemas.microsoft.com/office/drawing/2014/main" id="{3E570A37-384E-DC43-806F-95BD4EF48678}"/>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5" name="テキスト プレースホルダー 6">
              <a:extLst>
                <a:ext uri="{FF2B5EF4-FFF2-40B4-BE49-F238E27FC236}">
                  <a16:creationId xmlns:a16="http://schemas.microsoft.com/office/drawing/2014/main" id="{B714221B-43CA-D24B-BCAF-0768E1FC8C9F}"/>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9" name="テキスト ボックス 38"/>
          <p:cNvSpPr txBox="1"/>
          <p:nvPr/>
        </p:nvSpPr>
        <p:spPr>
          <a:xfrm>
            <a:off x="263861" y="59088"/>
            <a:ext cx="9408595"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助成対象事業　５</a:t>
            </a:r>
          </a:p>
        </p:txBody>
      </p:sp>
      <p:sp>
        <p:nvSpPr>
          <p:cNvPr id="7" name="角丸四角形 48">
            <a:extLst>
              <a:ext uri="{FF2B5EF4-FFF2-40B4-BE49-F238E27FC236}">
                <a16:creationId xmlns:a16="http://schemas.microsoft.com/office/drawing/2014/main" id="{AC104A7D-F772-5DA4-5252-C85331878454}"/>
              </a:ext>
            </a:extLst>
          </p:cNvPr>
          <p:cNvSpPr/>
          <p:nvPr/>
        </p:nvSpPr>
        <p:spPr>
          <a:xfrm>
            <a:off x="103297" y="692696"/>
            <a:ext cx="9744612" cy="292431"/>
          </a:xfrm>
          <a:prstGeom prst="roundRect">
            <a:avLst/>
          </a:prstGeom>
          <a:ln w="19050"/>
        </p:spPr>
        <p:style>
          <a:lnRef idx="2">
            <a:schemeClr val="accent2"/>
          </a:lnRef>
          <a:fillRef idx="1">
            <a:schemeClr val="lt1"/>
          </a:fillRef>
          <a:effectRef idx="0">
            <a:schemeClr val="accent2"/>
          </a:effectRef>
          <a:fontRef idx="minor">
            <a:schemeClr val="dk1"/>
          </a:fontRef>
        </p:style>
        <p:txBody>
          <a:bodyPr tIns="66462" rIns="33231" bIns="33231" anchor="ctr"/>
          <a:lstStyle/>
          <a:p>
            <a:pPr defTabSz="545603">
              <a:lnSpc>
                <a:spcPct val="130000"/>
              </a:lnSpc>
              <a:spcAft>
                <a:spcPts val="735"/>
              </a:spcAft>
            </a:pPr>
            <a:r>
              <a:rPr lang="ja-JP" altLang="en-US" sz="1600" b="1" spc="18" dirty="0">
                <a:solidFill>
                  <a:schemeClr val="tx1"/>
                </a:solidFill>
                <a:latin typeface="メイリオ" panose="020B0604030504040204" pitchFamily="50" charset="-128"/>
                <a:ea typeface="メイリオ" panose="020B0604030504040204" pitchFamily="50" charset="-128"/>
                <a:cs typeface="Noto Sans CJK JP DemiLight" charset="-128"/>
              </a:rPr>
              <a:t>７　</a:t>
            </a:r>
            <a:r>
              <a:rPr lang="ja-JP" altLang="en-US" sz="1600" dirty="0">
                <a:ln w="0"/>
                <a:latin typeface="メイリオ" panose="020B0604030504040204" pitchFamily="50" charset="-128"/>
                <a:ea typeface="メイリオ" panose="020B0604030504040204" pitchFamily="50" charset="-128"/>
              </a:rPr>
              <a:t>医師、保健師、看護師等による</a:t>
            </a:r>
            <a:r>
              <a:rPr lang="ja-JP" altLang="en-US" sz="1600" b="1" dirty="0">
                <a:ln w="0"/>
                <a:latin typeface="メイリオ" panose="020B0604030504040204" pitchFamily="50" charset="-128"/>
                <a:ea typeface="メイリオ" panose="020B0604030504040204" pitchFamily="50" charset="-128"/>
              </a:rPr>
              <a:t>健康教育研修</a:t>
            </a:r>
            <a:r>
              <a:rPr lang="ja-JP" altLang="en-US" sz="1600" dirty="0">
                <a:ln w="0"/>
                <a:latin typeface="メイリオ" panose="020B0604030504040204" pitchFamily="50" charset="-128"/>
                <a:ea typeface="メイリオ" panose="020B0604030504040204" pitchFamily="50" charset="-128"/>
              </a:rPr>
              <a:t>、事業者と管理者向けの</a:t>
            </a:r>
            <a:r>
              <a:rPr lang="ja-JP" altLang="en-US" sz="1600" b="1" dirty="0">
                <a:ln w="0"/>
                <a:latin typeface="メイリオ" panose="020B0604030504040204" pitchFamily="50" charset="-128"/>
                <a:ea typeface="メイリオ" panose="020B0604030504040204" pitchFamily="50" charset="-128"/>
              </a:rPr>
              <a:t>産業保健に関する周知啓発</a:t>
            </a:r>
            <a:endParaRPr lang="ja-JP" altLang="en-US" sz="1600" b="1" spc="18" dirty="0">
              <a:solidFill>
                <a:schemeClr val="tx1"/>
              </a:solidFill>
              <a:latin typeface="メイリオ" panose="020B0604030504040204" pitchFamily="50" charset="-128"/>
              <a:ea typeface="メイリオ" panose="020B0604030504040204" pitchFamily="50" charset="-128"/>
              <a:cs typeface="Noto Sans CJK JP DemiLight" charset="-128"/>
            </a:endParaRPr>
          </a:p>
        </p:txBody>
      </p:sp>
      <p:sp>
        <p:nvSpPr>
          <p:cNvPr id="8" name="正方形/長方形 7">
            <a:extLst>
              <a:ext uri="{FF2B5EF4-FFF2-40B4-BE49-F238E27FC236}">
                <a16:creationId xmlns:a16="http://schemas.microsoft.com/office/drawing/2014/main" id="{C180D29A-1F4D-209F-AE35-C0D1E0747B0E}"/>
              </a:ext>
            </a:extLst>
          </p:cNvPr>
          <p:cNvSpPr/>
          <p:nvPr/>
        </p:nvSpPr>
        <p:spPr>
          <a:xfrm>
            <a:off x="416496" y="1007759"/>
            <a:ext cx="9431413" cy="2085849"/>
          </a:xfrm>
          <a:prstGeom prst="rect">
            <a:avLst/>
          </a:prstGeom>
          <a:noFill/>
        </p:spPr>
        <p:txBody>
          <a:bodyPr wrap="square" lIns="82953" tIns="41476" rIns="82953" bIns="41476">
            <a:spAutoFit/>
          </a:bodyPr>
          <a:lstStyle/>
          <a:p>
            <a:pPr>
              <a:lnSpc>
                <a:spcPct val="130000"/>
              </a:lnSpc>
            </a:pPr>
            <a:r>
              <a:rPr lang="ja-JP" altLang="en-US" sz="1600" dirty="0">
                <a:ln w="0"/>
                <a:solidFill>
                  <a:schemeClr val="accent3"/>
                </a:solidFill>
                <a:latin typeface="メイリオ" panose="020B0604030504040204" pitchFamily="50" charset="-128"/>
                <a:ea typeface="メイリオ" panose="020B0604030504040204" pitchFamily="50" charset="-128"/>
              </a:rPr>
              <a:t>▶　</a:t>
            </a:r>
            <a:r>
              <a:rPr lang="ja-JP" altLang="en-US" sz="1600" dirty="0">
                <a:ln w="0"/>
                <a:latin typeface="メイリオ" panose="020B0604030504040204" pitchFamily="50" charset="-128"/>
                <a:ea typeface="メイリオ" panose="020B0604030504040204" pitchFamily="50" charset="-128"/>
              </a:rPr>
              <a:t>産業保健に関する内容についての各種研修が対象（例：メンタルヘルス、女性の健康等）</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solidFill>
                  <a:schemeClr val="accent3"/>
                </a:solidFill>
                <a:latin typeface="メイリオ" panose="020B0604030504040204" pitchFamily="50" charset="-128"/>
                <a:ea typeface="メイリオ" panose="020B0604030504040204" pitchFamily="50" charset="-128"/>
              </a:rPr>
              <a:t>▶　</a:t>
            </a:r>
            <a:r>
              <a:rPr lang="ja-JP" altLang="en-US" sz="1600" dirty="0">
                <a:ln w="0"/>
                <a:latin typeface="メイリオ" panose="020B0604030504040204" pitchFamily="50" charset="-128"/>
                <a:ea typeface="メイリオ" panose="020B0604030504040204" pitchFamily="50" charset="-128"/>
              </a:rPr>
              <a:t>医師、保健師、看護師等による研修等の内容提案、実施に要する講師費用、会場賃借費用、</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dirty="0">
                <a:ln w="0"/>
                <a:latin typeface="メイリオ" panose="020B0604030504040204" pitchFamily="50" charset="-128"/>
                <a:ea typeface="メイリオ" panose="020B0604030504040204" pitchFamily="50" charset="-128"/>
              </a:rPr>
              <a:t>　テキスト費用等が助成対象</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500" dirty="0">
              <a:ln w="0"/>
              <a:latin typeface="メイリオ" panose="020B0604030504040204" pitchFamily="50" charset="-128"/>
              <a:ea typeface="メイリオ" panose="020B0604030504040204" pitchFamily="50" charset="-128"/>
            </a:endParaRPr>
          </a:p>
          <a:p>
            <a:pPr>
              <a:lnSpc>
                <a:spcPct val="130000"/>
              </a:lnSpc>
            </a:pPr>
            <a:r>
              <a:rPr lang="ja-JP" altLang="en-US" sz="1600" b="1" dirty="0">
                <a:ln w="0"/>
                <a:solidFill>
                  <a:srgbClr val="DF637E"/>
                </a:solidFill>
                <a:latin typeface="メイリオ" panose="020B0604030504040204" pitchFamily="50" charset="-128"/>
                <a:ea typeface="メイリオ" panose="020B0604030504040204" pitchFamily="50" charset="-128"/>
              </a:rPr>
              <a:t>注</a:t>
            </a:r>
            <a:r>
              <a:rPr lang="ja-JP" altLang="en-US" sz="1600" dirty="0">
                <a:ln w="0"/>
                <a:latin typeface="メイリオ" panose="020B0604030504040204" pitchFamily="50" charset="-128"/>
                <a:ea typeface="メイリオ" panose="020B0604030504040204" pitchFamily="50" charset="-128"/>
              </a:rPr>
              <a:t>　オンラインによる実施も可能だが、録画動画の配信のみ（一方通行のみ）は対象外</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b="1" dirty="0">
                <a:ln w="0"/>
                <a:solidFill>
                  <a:srgbClr val="DF637E"/>
                </a:solidFill>
                <a:latin typeface="メイリオ" panose="020B0604030504040204" pitchFamily="50" charset="-128"/>
                <a:ea typeface="メイリオ" panose="020B0604030504040204" pitchFamily="50" charset="-128"/>
              </a:rPr>
              <a:t>注</a:t>
            </a:r>
            <a:r>
              <a:rPr lang="ja-JP" altLang="en-US" sz="1600" dirty="0">
                <a:ln w="0"/>
                <a:latin typeface="メイリオ" panose="020B0604030504040204" pitchFamily="50" charset="-128"/>
                <a:ea typeface="メイリオ" panose="020B0604030504040204" pitchFamily="50" charset="-128"/>
              </a:rPr>
              <a:t>　研修教材の配布のみは、対象外</a:t>
            </a:r>
            <a:endParaRPr lang="en-US" altLang="ja-JP" sz="1600" dirty="0">
              <a:ln w="0"/>
              <a:latin typeface="メイリオ" panose="020B0604030504040204" pitchFamily="50" charset="-128"/>
              <a:ea typeface="メイリオ" panose="020B0604030504040204" pitchFamily="50" charset="-128"/>
            </a:endParaRPr>
          </a:p>
          <a:p>
            <a:pPr>
              <a:lnSpc>
                <a:spcPct val="130000"/>
              </a:lnSpc>
            </a:pPr>
            <a:r>
              <a:rPr lang="ja-JP" altLang="en-US" sz="1600" b="1" dirty="0">
                <a:ln w="0"/>
                <a:solidFill>
                  <a:srgbClr val="DF637E"/>
                </a:solidFill>
                <a:latin typeface="メイリオ" panose="020B0604030504040204" pitchFamily="50" charset="-128"/>
                <a:ea typeface="メイリオ" panose="020B0604030504040204" pitchFamily="50" charset="-128"/>
              </a:rPr>
              <a:t>注　</a:t>
            </a:r>
            <a:r>
              <a:rPr lang="ja-JP" altLang="en-US" sz="1600" dirty="0">
                <a:ln w="0"/>
                <a:latin typeface="メイリオ" panose="020B0604030504040204" pitchFamily="50" charset="-128"/>
                <a:ea typeface="メイリオ" panose="020B0604030504040204" pitchFamily="50" charset="-128"/>
              </a:rPr>
              <a:t>医学的根拠が認められない内容は対象外</a:t>
            </a:r>
            <a:endParaRPr lang="en-US" altLang="ja-JP" sz="1600" dirty="0">
              <a:ln w="0"/>
              <a:latin typeface="メイリオ" panose="020B0604030504040204" pitchFamily="50" charset="-128"/>
              <a:ea typeface="メイリオ" panose="020B0604030504040204" pitchFamily="50" charset="-128"/>
            </a:endParaRPr>
          </a:p>
        </p:txBody>
      </p:sp>
      <p:sp>
        <p:nvSpPr>
          <p:cNvPr id="9" name="角丸四角形 48">
            <a:extLst>
              <a:ext uri="{FF2B5EF4-FFF2-40B4-BE49-F238E27FC236}">
                <a16:creationId xmlns:a16="http://schemas.microsoft.com/office/drawing/2014/main" id="{08DBED39-E1F9-A33E-2F88-CD6B355E373B}"/>
              </a:ext>
            </a:extLst>
          </p:cNvPr>
          <p:cNvSpPr/>
          <p:nvPr/>
        </p:nvSpPr>
        <p:spPr>
          <a:xfrm>
            <a:off x="416496" y="3183058"/>
            <a:ext cx="1605498" cy="292431"/>
          </a:xfrm>
          <a:prstGeom prst="roundRect">
            <a:avLst/>
          </a:prstGeom>
          <a:solidFill>
            <a:srgbClr val="DF637E"/>
          </a:solidFill>
          <a:ln>
            <a:noFill/>
          </a:ln>
        </p:spPr>
        <p:style>
          <a:lnRef idx="2">
            <a:schemeClr val="accent1">
              <a:shade val="50000"/>
            </a:schemeClr>
          </a:lnRef>
          <a:fillRef idx="1">
            <a:schemeClr val="accent1"/>
          </a:fillRef>
          <a:effectRef idx="0">
            <a:schemeClr val="accent1"/>
          </a:effectRef>
          <a:fontRef idx="minor">
            <a:schemeClr val="lt1"/>
          </a:fontRef>
        </p:style>
        <p:txBody>
          <a:bodyPr tIns="66462" rIns="33231" bIns="33231" anchor="ctr"/>
          <a:lstStyle/>
          <a:p>
            <a:pPr algn="ctr" defTabSz="545603">
              <a:lnSpc>
                <a:spcPct val="130000"/>
              </a:lnSpc>
              <a:spcAft>
                <a:spcPts val="735"/>
              </a:spcAft>
            </a:pPr>
            <a:r>
              <a:rPr lang="ja-JP" altLang="en-US" sz="1600" b="1" spc="18" dirty="0">
                <a:solidFill>
                  <a:schemeClr val="bg1"/>
                </a:solidFill>
                <a:latin typeface="メイリオ" panose="020B0604030504040204" pitchFamily="50" charset="-128"/>
                <a:ea typeface="メイリオ" panose="020B0604030504040204" pitchFamily="50" charset="-128"/>
                <a:cs typeface="Noto Sans CJK JP DemiLight" charset="-128"/>
              </a:rPr>
              <a:t>助成対象例</a:t>
            </a:r>
          </a:p>
        </p:txBody>
      </p:sp>
      <p:sp>
        <p:nvSpPr>
          <p:cNvPr id="2" name="正方形/長方形 1">
            <a:extLst>
              <a:ext uri="{FF2B5EF4-FFF2-40B4-BE49-F238E27FC236}">
                <a16:creationId xmlns:a16="http://schemas.microsoft.com/office/drawing/2014/main" id="{2A4F9F68-DC7C-849C-A091-0EB056290FF7}"/>
              </a:ext>
            </a:extLst>
          </p:cNvPr>
          <p:cNvSpPr/>
          <p:nvPr/>
        </p:nvSpPr>
        <p:spPr>
          <a:xfrm>
            <a:off x="489845" y="3475489"/>
            <a:ext cx="9071667" cy="1465679"/>
          </a:xfrm>
          <a:prstGeom prst="rect">
            <a:avLst/>
          </a:prstGeom>
          <a:noFill/>
        </p:spPr>
        <p:txBody>
          <a:bodyPr wrap="square" lIns="82953" tIns="41476" rIns="82953" bIns="41476">
            <a:spAutoFit/>
          </a:bodyPr>
          <a:lstStyle/>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事業主団体が産業医と契約し、傘下企業の労働者向けにメンタルヘルスをテーマとした研修を行った場合にかかった費用を助成する。　</a:t>
            </a:r>
            <a:endParaRPr lang="en-US" altLang="ja-JP" sz="1600" dirty="0">
              <a:ln w="0"/>
              <a:latin typeface="メイリオ" panose="020B0604030504040204" pitchFamily="50" charset="-128"/>
              <a:ea typeface="メイリオ" panose="020B0604030504040204" pitchFamily="50" charset="-128"/>
            </a:endParaRPr>
          </a:p>
          <a:p>
            <a:pPr>
              <a:lnSpc>
                <a:spcPct val="130000"/>
              </a:lnSpc>
            </a:pPr>
            <a:endParaRPr lang="en-US" altLang="ja-JP" sz="600" dirty="0">
              <a:ln w="0"/>
              <a:latin typeface="メイリオ" panose="020B0604030504040204" pitchFamily="50" charset="-128"/>
              <a:ea typeface="メイリオ" panose="020B0604030504040204" pitchFamily="50" charset="-128"/>
            </a:endParaRPr>
          </a:p>
          <a:p>
            <a:pPr marL="285750" indent="-285750">
              <a:lnSpc>
                <a:spcPct val="130000"/>
              </a:lnSpc>
              <a:buFont typeface="メイリオ" panose="020B0604030504040204" pitchFamily="50" charset="-128"/>
              <a:buChar char="○"/>
            </a:pPr>
            <a:r>
              <a:rPr lang="ja-JP" altLang="en-US" sz="1600" dirty="0">
                <a:ln w="0"/>
                <a:latin typeface="メイリオ" panose="020B0604030504040204" pitchFamily="50" charset="-128"/>
                <a:ea typeface="メイリオ" panose="020B0604030504040204" pitchFamily="50" charset="-128"/>
              </a:rPr>
              <a:t>保険者による事業所カルテやスコアリングレポート等を活用した健康づくりの取組（健康教育研修など）を行った場合の費用を助成する。</a:t>
            </a:r>
            <a:endParaRPr lang="en-US" altLang="ja-JP" sz="1600" dirty="0">
              <a:ln w="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189B8A5D-EB69-2945-6A43-F895BB14FFBB}"/>
              </a:ext>
            </a:extLst>
          </p:cNvPr>
          <p:cNvSpPr/>
          <p:nvPr/>
        </p:nvSpPr>
        <p:spPr>
          <a:xfrm>
            <a:off x="2144688" y="3139017"/>
            <a:ext cx="3057247" cy="338554"/>
          </a:xfrm>
          <a:prstGeom prst="rect">
            <a:avLst/>
          </a:prstGeom>
          <a:noFill/>
        </p:spPr>
        <p:txBody>
          <a:bodyPr wrap="none" lIns="91440" tIns="45720" rIns="91440" bIns="45720">
            <a:spAutoFit/>
          </a:bodyPr>
          <a:lstStyle/>
          <a:p>
            <a:pPr algn="ct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詳細は</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活用事例１</a:t>
            </a:r>
            <a:r>
              <a:rPr lang="en-US" altLang="ja-JP" sz="1600" b="0" cap="none" spc="0" dirty="0">
                <a:ln w="0"/>
                <a:solidFill>
                  <a:schemeClr val="tx1"/>
                </a:solidFill>
                <a:effectLst>
                  <a:outerShdw blurRad="38100" dist="19050" dir="2700000" algn="tl" rotWithShape="0">
                    <a:schemeClr val="dk1">
                      <a:alpha val="40000"/>
                    </a:schemeClr>
                  </a:outerShdw>
                </a:effectLst>
              </a:rPr>
              <a:t>】</a:t>
            </a:r>
            <a:r>
              <a:rPr lang="ja-JP" altLang="en-US" sz="1600" b="0" cap="none" spc="0" dirty="0">
                <a:ln w="0"/>
                <a:solidFill>
                  <a:schemeClr val="tx1"/>
                </a:solidFill>
                <a:effectLst>
                  <a:outerShdw blurRad="38100" dist="19050" dir="2700000" algn="tl" rotWithShape="0">
                    <a:schemeClr val="dk1">
                      <a:alpha val="40000"/>
                    </a:schemeClr>
                  </a:outerShdw>
                </a:effectLst>
              </a:rPr>
              <a:t>に記載</a:t>
            </a:r>
          </a:p>
        </p:txBody>
      </p:sp>
      <p:sp>
        <p:nvSpPr>
          <p:cNvPr id="10" name="スライド番号プレースホルダー 1">
            <a:extLst>
              <a:ext uri="{FF2B5EF4-FFF2-40B4-BE49-F238E27FC236}">
                <a16:creationId xmlns:a16="http://schemas.microsoft.com/office/drawing/2014/main" id="{97A76D16-0455-076D-7945-20F38EE7240F}"/>
              </a:ext>
            </a:extLst>
          </p:cNvPr>
          <p:cNvSpPr>
            <a:spLocks noGrp="1"/>
          </p:cNvSpPr>
          <p:nvPr>
            <p:ph type="sldNum" sz="quarter" idx="12"/>
          </p:nvPr>
        </p:nvSpPr>
        <p:spPr>
          <a:xfrm>
            <a:off x="8915315" y="6536160"/>
            <a:ext cx="630513" cy="278421"/>
          </a:xfrm>
        </p:spPr>
        <p:txBody>
          <a:bodyPr/>
          <a:lstStyle/>
          <a:p>
            <a:fld id="{9E2A29CB-BA86-48A6-80E1-CB8750A963B5}" type="slidenum">
              <a:rPr kumimoji="1" lang="ja-JP" altLang="en-US" smtClean="0"/>
              <a:t>8</a:t>
            </a:fld>
            <a:endParaRPr kumimoji="1" lang="ja-JP" altLang="en-US"/>
          </a:p>
        </p:txBody>
      </p:sp>
    </p:spTree>
    <p:extLst>
      <p:ext uri="{BB962C8B-B14F-4D97-AF65-F5344CB8AC3E}">
        <p14:creationId xmlns:p14="http://schemas.microsoft.com/office/powerpoint/2010/main" val="97744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D4D045B-9543-91DE-E734-1DA02E41CBAE}"/>
              </a:ext>
            </a:extLst>
          </p:cNvPr>
          <p:cNvSpPr>
            <a:spLocks noGrp="1"/>
          </p:cNvSpPr>
          <p:nvPr>
            <p:ph type="sldNum" sz="quarter" idx="12"/>
          </p:nvPr>
        </p:nvSpPr>
        <p:spPr/>
        <p:txBody>
          <a:bodyPr/>
          <a:lstStyle/>
          <a:p>
            <a:fld id="{9E2A29CB-BA86-48A6-80E1-CB8750A963B5}" type="slidenum">
              <a:rPr kumimoji="1" lang="ja-JP" altLang="en-US" smtClean="0"/>
              <a:t>9</a:t>
            </a:fld>
            <a:endParaRPr kumimoji="1" lang="ja-JP" altLang="en-US"/>
          </a:p>
        </p:txBody>
      </p:sp>
      <p:sp>
        <p:nvSpPr>
          <p:cNvPr id="3" name="四角形: 角を丸くする 2">
            <a:extLst>
              <a:ext uri="{FF2B5EF4-FFF2-40B4-BE49-F238E27FC236}">
                <a16:creationId xmlns:a16="http://schemas.microsoft.com/office/drawing/2014/main" id="{91849731-03C5-4F3F-9B42-A980CBAF626C}"/>
              </a:ext>
            </a:extLst>
          </p:cNvPr>
          <p:cNvSpPr/>
          <p:nvPr/>
        </p:nvSpPr>
        <p:spPr>
          <a:xfrm>
            <a:off x="416496" y="2960321"/>
            <a:ext cx="3553495" cy="106254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ysClr val="windowText" lastClr="000000"/>
              </a:solidFill>
              <a:effectLst/>
              <a:uLnTx/>
              <a:uFillTx/>
              <a:latin typeface="Segoe UI"/>
              <a:ea typeface="メイリオ"/>
              <a:cs typeface="+mn-cs"/>
            </a:endParaRPr>
          </a:p>
        </p:txBody>
      </p:sp>
      <p:sp>
        <p:nvSpPr>
          <p:cNvPr id="4" name="テキスト プレースホルダー 28">
            <a:extLst>
              <a:ext uri="{FF2B5EF4-FFF2-40B4-BE49-F238E27FC236}">
                <a16:creationId xmlns:a16="http://schemas.microsoft.com/office/drawing/2014/main" id="{B5F8F267-67C2-C946-D579-0F95DFAA0F85}"/>
              </a:ext>
            </a:extLst>
          </p:cNvPr>
          <p:cNvSpPr txBox="1">
            <a:spLocks/>
          </p:cNvSpPr>
          <p:nvPr/>
        </p:nvSpPr>
        <p:spPr>
          <a:xfrm>
            <a:off x="-8957" y="413224"/>
            <a:ext cx="9907200" cy="795996"/>
          </a:xfrm>
          <a:prstGeom prst="rect">
            <a:avLst/>
          </a:prstGeom>
          <a:solidFill>
            <a:schemeClr val="bg2"/>
          </a:solidFill>
        </p:spPr>
        <p:txBody>
          <a:bodyPr/>
          <a:lstStyle>
            <a:lvl1pPr marL="180980" indent="-180980" algn="l" defTabSz="914423"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97" indent="-176217"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79" indent="-180980"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58" indent="-180980"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75" indent="-176217" algn="l" defTabSz="914423"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t>事業主団体等が産業保健サービス提供会社と契約し、健康経営優良法人を目指す傘下企業に対して、認定基準の一部取組を中心に助成し、認定の後押しをする。</a:t>
            </a:r>
            <a:endParaRPr lang="ja-JP" altLang="en-US" b="1" dirty="0"/>
          </a:p>
        </p:txBody>
      </p:sp>
      <p:sp>
        <p:nvSpPr>
          <p:cNvPr id="5" name="タイトル 25">
            <a:extLst>
              <a:ext uri="{FF2B5EF4-FFF2-40B4-BE49-F238E27FC236}">
                <a16:creationId xmlns:a16="http://schemas.microsoft.com/office/drawing/2014/main" id="{04BD47E7-736E-0DAB-1935-CA85073E6B7B}"/>
              </a:ext>
            </a:extLst>
          </p:cNvPr>
          <p:cNvSpPr txBox="1">
            <a:spLocks/>
          </p:cNvSpPr>
          <p:nvPr/>
        </p:nvSpPr>
        <p:spPr>
          <a:xfrm>
            <a:off x="0" y="22655"/>
            <a:ext cx="9906000" cy="827999"/>
          </a:xfrm>
          <a:prstGeom prst="rect">
            <a:avLst/>
          </a:prstGeom>
        </p:spPr>
        <p:txBody>
          <a:bodyPr/>
          <a:lstStyle>
            <a:lvl1pPr algn="l" defTabSz="914423"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a:lstStyle>
          <a:p>
            <a:r>
              <a:rPr lang="ja-JP"/>
              <a:t>活用事例２：傘下企業に対する、治療と仕事の両立トータルサポート</a:t>
            </a:r>
          </a:p>
        </p:txBody>
      </p:sp>
      <p:pic>
        <p:nvPicPr>
          <p:cNvPr id="7" name="グラフィックス 6" descr="都市 単色塗りつぶし">
            <a:extLst>
              <a:ext uri="{FF2B5EF4-FFF2-40B4-BE49-F238E27FC236}">
                <a16:creationId xmlns:a16="http://schemas.microsoft.com/office/drawing/2014/main" id="{80CA77C0-A20E-B950-A80A-B8CB77B42D4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07641" y="5206318"/>
            <a:ext cx="914400" cy="914400"/>
          </a:xfrm>
          <a:prstGeom prst="rect">
            <a:avLst/>
          </a:prstGeom>
        </p:spPr>
      </p:pic>
      <p:pic>
        <p:nvPicPr>
          <p:cNvPr id="8" name="グラフィックス 7" descr="男性 単色塗りつぶし">
            <a:extLst>
              <a:ext uri="{FF2B5EF4-FFF2-40B4-BE49-F238E27FC236}">
                <a16:creationId xmlns:a16="http://schemas.microsoft.com/office/drawing/2014/main" id="{13369A7D-7724-2072-BCBB-60072149BB5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347" y="5126628"/>
            <a:ext cx="914400" cy="914400"/>
          </a:xfrm>
          <a:prstGeom prst="rect">
            <a:avLst/>
          </a:prstGeom>
        </p:spPr>
      </p:pic>
      <p:sp>
        <p:nvSpPr>
          <p:cNvPr id="9" name="角丸四角形 21">
            <a:extLst>
              <a:ext uri="{FF2B5EF4-FFF2-40B4-BE49-F238E27FC236}">
                <a16:creationId xmlns:a16="http://schemas.microsoft.com/office/drawing/2014/main" id="{F98EE9BE-43D6-0809-877B-F198239D2A0F}"/>
              </a:ext>
            </a:extLst>
          </p:cNvPr>
          <p:cNvSpPr/>
          <p:nvPr/>
        </p:nvSpPr>
        <p:spPr>
          <a:xfrm>
            <a:off x="2663978" y="6041028"/>
            <a:ext cx="1053128" cy="228986"/>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傘下企業</a:t>
            </a:r>
          </a:p>
        </p:txBody>
      </p:sp>
      <p:pic>
        <p:nvPicPr>
          <p:cNvPr id="11" name="グラフィックス 10" descr="都市 単色塗りつぶし">
            <a:extLst>
              <a:ext uri="{FF2B5EF4-FFF2-40B4-BE49-F238E27FC236}">
                <a16:creationId xmlns:a16="http://schemas.microsoft.com/office/drawing/2014/main" id="{B065EEE3-C5ED-ADFC-4AE3-CC99D789B97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5752" y="5197734"/>
            <a:ext cx="914400" cy="914400"/>
          </a:xfrm>
          <a:prstGeom prst="rect">
            <a:avLst/>
          </a:prstGeom>
        </p:spPr>
      </p:pic>
      <p:sp>
        <p:nvSpPr>
          <p:cNvPr id="12" name="角丸四角形 21">
            <a:extLst>
              <a:ext uri="{FF2B5EF4-FFF2-40B4-BE49-F238E27FC236}">
                <a16:creationId xmlns:a16="http://schemas.microsoft.com/office/drawing/2014/main" id="{85D370FA-713C-3792-C364-43B863172133}"/>
              </a:ext>
            </a:extLst>
          </p:cNvPr>
          <p:cNvSpPr/>
          <p:nvPr/>
        </p:nvSpPr>
        <p:spPr>
          <a:xfrm>
            <a:off x="704528" y="1728655"/>
            <a:ext cx="1189649" cy="386288"/>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事業主団体</a:t>
            </a:r>
          </a:p>
        </p:txBody>
      </p:sp>
      <p:sp>
        <p:nvSpPr>
          <p:cNvPr id="13" name="正方形/長方形 12">
            <a:extLst>
              <a:ext uri="{FF2B5EF4-FFF2-40B4-BE49-F238E27FC236}">
                <a16:creationId xmlns:a16="http://schemas.microsoft.com/office/drawing/2014/main" id="{28E839DC-3433-4061-748C-E40C59269169}"/>
              </a:ext>
            </a:extLst>
          </p:cNvPr>
          <p:cNvSpPr/>
          <p:nvPr/>
        </p:nvSpPr>
        <p:spPr>
          <a:xfrm>
            <a:off x="1732280" y="2691064"/>
            <a:ext cx="466794" cy="2616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Segoe UI"/>
                <a:ea typeface="メイリオ"/>
                <a:cs typeface="+mn-cs"/>
              </a:rPr>
              <a:t>契約</a:t>
            </a:r>
          </a:p>
        </p:txBody>
      </p:sp>
      <p:cxnSp>
        <p:nvCxnSpPr>
          <p:cNvPr id="14" name="直線矢印コネクタ 13">
            <a:extLst>
              <a:ext uri="{FF2B5EF4-FFF2-40B4-BE49-F238E27FC236}">
                <a16:creationId xmlns:a16="http://schemas.microsoft.com/office/drawing/2014/main" id="{F84AB308-89AF-9B65-81C4-69D42B156226}"/>
              </a:ext>
            </a:extLst>
          </p:cNvPr>
          <p:cNvCxnSpPr>
            <a:cxnSpLocks/>
          </p:cNvCxnSpPr>
          <p:nvPr/>
        </p:nvCxnSpPr>
        <p:spPr>
          <a:xfrm flipH="1">
            <a:off x="939490" y="4158981"/>
            <a:ext cx="49" cy="383177"/>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28A483BA-313C-B9A1-A7F3-AEF2A091317A}"/>
              </a:ext>
            </a:extLst>
          </p:cNvPr>
          <p:cNvSpPr/>
          <p:nvPr/>
        </p:nvSpPr>
        <p:spPr>
          <a:xfrm>
            <a:off x="151348" y="4655278"/>
            <a:ext cx="2042803" cy="276999"/>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0000"/>
                </a:solidFill>
                <a:effectLst/>
                <a:uLnTx/>
                <a:uFillTx/>
                <a:latin typeface="Segoe UI"/>
                <a:ea typeface="メイリオ"/>
                <a:cs typeface="+mn-cs"/>
              </a:rPr>
              <a:t>面接指導、保健指導等</a:t>
            </a:r>
          </a:p>
        </p:txBody>
      </p:sp>
      <p:cxnSp>
        <p:nvCxnSpPr>
          <p:cNvPr id="16" name="直線矢印コネクタ 15">
            <a:extLst>
              <a:ext uri="{FF2B5EF4-FFF2-40B4-BE49-F238E27FC236}">
                <a16:creationId xmlns:a16="http://schemas.microsoft.com/office/drawing/2014/main" id="{29BFD539-39A1-86ED-E96B-2DCE2FCBE47D}"/>
              </a:ext>
            </a:extLst>
          </p:cNvPr>
          <p:cNvCxnSpPr>
            <a:cxnSpLocks/>
          </p:cNvCxnSpPr>
          <p:nvPr/>
        </p:nvCxnSpPr>
        <p:spPr>
          <a:xfrm>
            <a:off x="3029502" y="4158981"/>
            <a:ext cx="0" cy="383177"/>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DAA1C5C2-D88D-2AF9-9BED-AEB8A4787BD5}"/>
              </a:ext>
            </a:extLst>
          </p:cNvPr>
          <p:cNvSpPr/>
          <p:nvPr/>
        </p:nvSpPr>
        <p:spPr>
          <a:xfrm>
            <a:off x="2274878" y="4650559"/>
            <a:ext cx="2196059" cy="276999"/>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0000"/>
                </a:solidFill>
                <a:effectLst/>
                <a:uLnTx/>
                <a:uFillTx/>
                <a:latin typeface="Segoe UI"/>
                <a:ea typeface="メイリオ"/>
                <a:cs typeface="+mn-cs"/>
              </a:rPr>
              <a:t>健康教育研修の実施</a:t>
            </a:r>
          </a:p>
        </p:txBody>
      </p:sp>
      <p:grpSp>
        <p:nvGrpSpPr>
          <p:cNvPr id="22" name="グループ化 21">
            <a:extLst>
              <a:ext uri="{FF2B5EF4-FFF2-40B4-BE49-F238E27FC236}">
                <a16:creationId xmlns:a16="http://schemas.microsoft.com/office/drawing/2014/main" id="{58DB9592-7004-D315-1C61-CA7F7A2BA495}"/>
              </a:ext>
            </a:extLst>
          </p:cNvPr>
          <p:cNvGrpSpPr>
            <a:grpSpLocks noGrp="1" noUngrp="1" noChangeAspect="1"/>
          </p:cNvGrpSpPr>
          <p:nvPr/>
        </p:nvGrpSpPr>
        <p:grpSpPr>
          <a:xfrm>
            <a:off x="2032084" y="1528510"/>
            <a:ext cx="631894" cy="1139518"/>
            <a:chOff x="2384425" y="3543300"/>
            <a:chExt cx="1554163" cy="2870200"/>
          </a:xfrm>
        </p:grpSpPr>
        <p:pic>
          <p:nvPicPr>
            <p:cNvPr id="23" name="図 22" descr="ピクト_厚生労働省">
              <a:extLst>
                <a:ext uri="{FF2B5EF4-FFF2-40B4-BE49-F238E27FC236}">
                  <a16:creationId xmlns:a16="http://schemas.microsoft.com/office/drawing/2014/main" id="{6157EF24-3627-428A-5CAF-7C91633CBF16}"/>
                </a:ext>
              </a:extLst>
            </p:cNvPr>
            <p:cNvPicPr>
              <a:picLocks noRot="1" noChangeAspect="1" noMove="1" noResize="1"/>
            </p:cNvPicPr>
            <p:nvPr isPhoto="1"/>
          </p:nvPicPr>
          <p:blipFill>
            <a:blip r:embed="rId6" cstate="print">
              <a:lum/>
              <a:extLst>
                <a:ext uri="{28A0092B-C50C-407E-A947-70E740481C1C}">
                  <a14:useLocalDpi xmlns:a14="http://schemas.microsoft.com/office/drawing/2010/main" val="0"/>
                </a:ext>
              </a:extLst>
            </a:blip>
            <a:stretch>
              <a:fillRect/>
            </a:stretch>
          </p:blipFill>
          <p:spPr>
            <a:xfrm>
              <a:off x="2384425" y="3543300"/>
              <a:ext cx="1554163" cy="2514600"/>
            </a:xfrm>
            <a:prstGeom prst="rect">
              <a:avLst/>
            </a:prstGeom>
          </p:spPr>
        </p:pic>
        <p:sp>
          <p:nvSpPr>
            <p:cNvPr id="24" name="正方形/長方形 23">
              <a:extLst>
                <a:ext uri="{FF2B5EF4-FFF2-40B4-BE49-F238E27FC236}">
                  <a16:creationId xmlns:a16="http://schemas.microsoft.com/office/drawing/2014/main" id="{3FFAD760-36EA-D1A2-9BAB-F78AAA2FB35E}"/>
                </a:ext>
              </a:extLst>
            </p:cNvPr>
            <p:cNvSpPr/>
            <p:nvPr/>
          </p:nvSpPr>
          <p:spPr>
            <a:xfrm>
              <a:off x="2384425" y="6070600"/>
              <a:ext cx="1554163" cy="342900"/>
            </a:xfrm>
            <a:prstGeom prst="rect">
              <a:avLst/>
            </a:prstGeom>
            <a:noFill/>
            <a:ln>
              <a:noFill/>
            </a:ln>
          </p:spPr>
          <p:txBody>
            <a:bodyPr anchor="ctr">
              <a:normAutofit fontScale="25000" lnSpcReduction="20000"/>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dirty="0">
                <a:ln>
                  <a:noFill/>
                </a:ln>
                <a:solidFill>
                  <a:srgbClr val="000000"/>
                </a:solidFill>
                <a:effectLst/>
                <a:uLnTx/>
                <a:uFillTx/>
                <a:latin typeface="Segoe UI"/>
                <a:ea typeface="メイリオ"/>
                <a:cs typeface="+mn-cs"/>
              </a:endParaRPr>
            </a:p>
          </p:txBody>
        </p:sp>
      </p:grpSp>
      <p:cxnSp>
        <p:nvCxnSpPr>
          <p:cNvPr id="25" name="直線矢印コネクタ 24">
            <a:extLst>
              <a:ext uri="{FF2B5EF4-FFF2-40B4-BE49-F238E27FC236}">
                <a16:creationId xmlns:a16="http://schemas.microsoft.com/office/drawing/2014/main" id="{B6A6CDB0-06DB-51B9-10CA-306EC529A2CA}"/>
              </a:ext>
            </a:extLst>
          </p:cNvPr>
          <p:cNvCxnSpPr>
            <a:cxnSpLocks/>
          </p:cNvCxnSpPr>
          <p:nvPr/>
        </p:nvCxnSpPr>
        <p:spPr>
          <a:xfrm>
            <a:off x="2436257" y="2641909"/>
            <a:ext cx="0" cy="355223"/>
          </a:xfrm>
          <a:prstGeom prst="straightConnector1">
            <a:avLst/>
          </a:prstGeom>
          <a:ln w="19050">
            <a:solidFill>
              <a:srgbClr val="0E2B6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81660178-2DC6-2E67-F6F9-77BD45F0527E}"/>
              </a:ext>
            </a:extLst>
          </p:cNvPr>
          <p:cNvCxnSpPr>
            <a:cxnSpLocks/>
          </p:cNvCxnSpPr>
          <p:nvPr/>
        </p:nvCxnSpPr>
        <p:spPr>
          <a:xfrm>
            <a:off x="2220233" y="2592686"/>
            <a:ext cx="0" cy="404446"/>
          </a:xfrm>
          <a:prstGeom prst="straightConnector1">
            <a:avLst/>
          </a:prstGeom>
          <a:ln w="19050">
            <a:solidFill>
              <a:srgbClr val="0E2B61"/>
            </a:solidFill>
            <a:headEnd type="arrow"/>
            <a:tailEnd type="none"/>
          </a:ln>
        </p:spPr>
        <p:style>
          <a:lnRef idx="1">
            <a:schemeClr val="accent1"/>
          </a:lnRef>
          <a:fillRef idx="0">
            <a:schemeClr val="accent1"/>
          </a:fillRef>
          <a:effectRef idx="0">
            <a:schemeClr val="accent1"/>
          </a:effectRef>
          <a:fontRef idx="minor">
            <a:schemeClr val="tx1"/>
          </a:fontRef>
        </p:style>
      </p:cxnSp>
      <p:pic>
        <p:nvPicPr>
          <p:cNvPr id="27" name="グラフィックス 26" descr="男性の集団 単色塗りつぶし">
            <a:extLst>
              <a:ext uri="{FF2B5EF4-FFF2-40B4-BE49-F238E27FC236}">
                <a16:creationId xmlns:a16="http://schemas.microsoft.com/office/drawing/2014/main" id="{908DDE60-C897-AC13-3CD6-46D9B242B51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17684" y="2989491"/>
            <a:ext cx="914400" cy="914400"/>
          </a:xfrm>
          <a:prstGeom prst="rect">
            <a:avLst/>
          </a:prstGeom>
        </p:spPr>
      </p:pic>
      <p:sp>
        <p:nvSpPr>
          <p:cNvPr id="29" name="角丸四角形 22">
            <a:extLst>
              <a:ext uri="{FF2B5EF4-FFF2-40B4-BE49-F238E27FC236}">
                <a16:creationId xmlns:a16="http://schemas.microsoft.com/office/drawing/2014/main" id="{9B1B72F0-7498-5178-FD73-FED510474EEB}"/>
              </a:ext>
            </a:extLst>
          </p:cNvPr>
          <p:cNvSpPr/>
          <p:nvPr/>
        </p:nvSpPr>
        <p:spPr>
          <a:xfrm>
            <a:off x="503475" y="6045240"/>
            <a:ext cx="792000" cy="216000"/>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労働者</a:t>
            </a:r>
          </a:p>
        </p:txBody>
      </p:sp>
      <p:sp>
        <p:nvSpPr>
          <p:cNvPr id="30" name="角丸四角形 22">
            <a:extLst>
              <a:ext uri="{FF2B5EF4-FFF2-40B4-BE49-F238E27FC236}">
                <a16:creationId xmlns:a16="http://schemas.microsoft.com/office/drawing/2014/main" id="{3E11EAC3-5FFB-53EC-2C05-A00982195DD2}"/>
              </a:ext>
            </a:extLst>
          </p:cNvPr>
          <p:cNvSpPr/>
          <p:nvPr/>
        </p:nvSpPr>
        <p:spPr>
          <a:xfrm>
            <a:off x="2173426" y="3110729"/>
            <a:ext cx="1652644" cy="448119"/>
          </a:xfrm>
          <a:prstGeom prst="roundRect">
            <a:avLst>
              <a:gd name="adj" fmla="val 17286"/>
            </a:avLst>
          </a:prstGeom>
          <a:solidFill>
            <a:srgbClr val="0E2B61"/>
          </a:solidFill>
        </p:spPr>
        <p:txBody>
          <a:bodyPr anchor="ctr"/>
          <a:lstStyle/>
          <a:p>
            <a:pPr marL="0" marR="0" lvl="0" indent="0" algn="ctr" defTabSz="591055" rtl="0" eaLnBrk="1" fontAlgn="auto" latinLnBrk="0" hangingPunct="1">
              <a:lnSpc>
                <a:spcPct val="130000"/>
              </a:lnSpc>
              <a:spcBef>
                <a:spcPts val="0"/>
              </a:spcBef>
              <a:spcAft>
                <a:spcPts val="0"/>
              </a:spcAft>
              <a:buClrTx/>
              <a:buSzTx/>
              <a:buFontTx/>
              <a:buNone/>
              <a:tabLst/>
              <a:defRPr/>
            </a:pPr>
            <a:r>
              <a:rPr kumimoji="0" lang="ja-JP" altLang="en-US"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産業保健サービス提供会社</a:t>
            </a:r>
            <a:endParaRPr kumimoji="0" lang="en-US" altLang="ja-JP" sz="1100" b="0" i="0" u="none" strike="noStrike" kern="120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endParaRPr>
          </a:p>
        </p:txBody>
      </p:sp>
      <p:grpSp>
        <p:nvGrpSpPr>
          <p:cNvPr id="31" name="グループ化 30">
            <a:extLst>
              <a:ext uri="{FF2B5EF4-FFF2-40B4-BE49-F238E27FC236}">
                <a16:creationId xmlns:a16="http://schemas.microsoft.com/office/drawing/2014/main" id="{310C82CA-4C2E-024A-59CF-977B4085E885}"/>
              </a:ext>
            </a:extLst>
          </p:cNvPr>
          <p:cNvGrpSpPr/>
          <p:nvPr/>
        </p:nvGrpSpPr>
        <p:grpSpPr>
          <a:xfrm>
            <a:off x="-8957" y="0"/>
            <a:ext cx="9916510" cy="455357"/>
            <a:chOff x="-8957" y="-27384"/>
            <a:chExt cx="9916510" cy="476672"/>
          </a:xfrm>
        </p:grpSpPr>
        <p:sp>
          <p:nvSpPr>
            <p:cNvPr id="32" name="テキスト プレースホルダー 6">
              <a:extLst>
                <a:ext uri="{FF2B5EF4-FFF2-40B4-BE49-F238E27FC236}">
                  <a16:creationId xmlns:a16="http://schemas.microsoft.com/office/drawing/2014/main" id="{BF823D77-02CC-A882-2601-F9FB1659EA72}"/>
                </a:ext>
              </a:extLst>
            </p:cNvPr>
            <p:cNvSpPr txBox="1">
              <a:spLocks/>
            </p:cNvSpPr>
            <p:nvPr/>
          </p:nvSpPr>
          <p:spPr>
            <a:xfrm>
              <a:off x="-8957" y="-27384"/>
              <a:ext cx="9907200" cy="476672"/>
            </a:xfrm>
            <a:prstGeom prst="rect">
              <a:avLst/>
            </a:prstGeom>
            <a:pattFill prst="dkUpDiag">
              <a:fgClr>
                <a:srgbClr val="003579"/>
              </a:fgClr>
              <a:bgClr>
                <a:srgbClr val="004292"/>
              </a:bgClr>
            </a:patt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sp>
          <p:nvSpPr>
            <p:cNvPr id="33" name="テキスト プレースホルダー 6">
              <a:extLst>
                <a:ext uri="{FF2B5EF4-FFF2-40B4-BE49-F238E27FC236}">
                  <a16:creationId xmlns:a16="http://schemas.microsoft.com/office/drawing/2014/main" id="{85AEF131-E70A-5427-AE83-A84831A0BECE}"/>
                </a:ext>
              </a:extLst>
            </p:cNvPr>
            <p:cNvSpPr txBox="1">
              <a:spLocks/>
            </p:cNvSpPr>
            <p:nvPr/>
          </p:nvSpPr>
          <p:spPr>
            <a:xfrm>
              <a:off x="6010843" y="-27384"/>
              <a:ext cx="3896710" cy="4766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 altLang="ja-JP" sz="1814" b="1" i="0" u="none" strike="noStrike" kern="0" cap="none" spc="272" normalizeH="0" baseline="0" noProof="0" dirty="0">
                <a:ln>
                  <a:noFill/>
                </a:ln>
                <a:solidFill>
                  <a:srgbClr val="FFFFFF"/>
                </a:solidFill>
                <a:effectLst/>
                <a:uLnTx/>
                <a:uFillTx/>
                <a:latin typeface="Meiryo" panose="020B0604030504040204" pitchFamily="34" charset="-128"/>
                <a:ea typeface="Meiryo" panose="020B0604030504040204" pitchFamily="34" charset="-128"/>
                <a:cs typeface="+mn-cs"/>
              </a:endParaRPr>
            </a:p>
          </p:txBody>
        </p:sp>
      </p:grpSp>
      <p:sp>
        <p:nvSpPr>
          <p:cNvPr id="35" name="テキスト ボックス 34">
            <a:extLst>
              <a:ext uri="{FF2B5EF4-FFF2-40B4-BE49-F238E27FC236}">
                <a16:creationId xmlns:a16="http://schemas.microsoft.com/office/drawing/2014/main" id="{2E490C26-6738-CA05-0227-C32E27413F76}"/>
              </a:ext>
            </a:extLst>
          </p:cNvPr>
          <p:cNvSpPr txBox="1"/>
          <p:nvPr/>
        </p:nvSpPr>
        <p:spPr>
          <a:xfrm>
            <a:off x="21672" y="62700"/>
            <a:ext cx="9179800" cy="400110"/>
          </a:xfrm>
          <a:prstGeom prst="rect">
            <a:avLst/>
          </a:prstGeom>
          <a:noFill/>
        </p:spPr>
        <p:txBody>
          <a:bodyPr wrap="square">
            <a:spAutoFit/>
          </a:bodyPr>
          <a:lstStyle/>
          <a:p>
            <a:r>
              <a:rPr lang="ja-JP" altLang="en-US" sz="2000" b="1" dirty="0">
                <a:solidFill>
                  <a:schemeClr val="bg1"/>
                </a:solidFill>
                <a:latin typeface="+mj-ea"/>
                <a:ea typeface="+mj-ea"/>
              </a:rPr>
              <a:t>活用事例１：傘下の中小企業が健康経営優良法人の認定を目指す場合</a:t>
            </a:r>
          </a:p>
        </p:txBody>
      </p:sp>
      <p:sp>
        <p:nvSpPr>
          <p:cNvPr id="10" name="正方形/長方形 9">
            <a:extLst>
              <a:ext uri="{FF2B5EF4-FFF2-40B4-BE49-F238E27FC236}">
                <a16:creationId xmlns:a16="http://schemas.microsoft.com/office/drawing/2014/main" id="{A3A8675D-4AB7-A6C7-14CA-047374CA0A61}"/>
              </a:ext>
            </a:extLst>
          </p:cNvPr>
          <p:cNvSpPr/>
          <p:nvPr/>
        </p:nvSpPr>
        <p:spPr>
          <a:xfrm>
            <a:off x="4247590" y="2049786"/>
            <a:ext cx="4160779" cy="301621"/>
          </a:xfrm>
          <a:prstGeom prst="rect">
            <a:avLst/>
          </a:prstGeom>
        </p:spPr>
        <p:txBody>
          <a:bodyPr wrap="square" lIns="0" tIns="0" rIns="0" bIns="0">
            <a:spAutoFit/>
          </a:bodyPr>
          <a:lstStyle/>
          <a:p>
            <a:pPr marL="0" marR="0" lvl="0" indent="0" algn="l" defTabSz="591055" rtl="0" eaLnBrk="1" fontAlgn="auto" latinLnBrk="0" hangingPunct="1">
              <a:lnSpc>
                <a:spcPct val="130000"/>
              </a:lnSpc>
              <a:spcBef>
                <a:spcPts val="0"/>
              </a:spcBef>
              <a:spcAft>
                <a:spcPts val="796"/>
              </a:spcAft>
              <a:buClrTx/>
              <a:buSzTx/>
              <a:buFontTx/>
              <a:buNone/>
              <a:tabLst/>
              <a:defRPr/>
            </a:pPr>
            <a:r>
              <a:rPr kumimoji="0" lang="ja-JP" altLang="en-US" sz="1600" b="1" i="0" u="none" strike="noStrike" kern="1200" cap="none" spc="239"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傘下企業の健康経営を後押し</a:t>
            </a:r>
          </a:p>
        </p:txBody>
      </p:sp>
      <p:sp>
        <p:nvSpPr>
          <p:cNvPr id="28" name="正方形/長方形 27">
            <a:extLst>
              <a:ext uri="{FF2B5EF4-FFF2-40B4-BE49-F238E27FC236}">
                <a16:creationId xmlns:a16="http://schemas.microsoft.com/office/drawing/2014/main" id="{09B68B3C-CF4F-FE9F-6AC0-DF2AD1C9100E}"/>
              </a:ext>
            </a:extLst>
          </p:cNvPr>
          <p:cNvSpPr/>
          <p:nvPr/>
        </p:nvSpPr>
        <p:spPr>
          <a:xfrm>
            <a:off x="4443415" y="2475500"/>
            <a:ext cx="5118097" cy="2897716"/>
          </a:xfrm>
          <a:prstGeom prst="rect">
            <a:avLst/>
          </a:prstGeom>
        </p:spPr>
        <p:txBody>
          <a:bodyPr wrap="square" lIns="0" tIns="0" rIns="0" bIns="0">
            <a:spAutoFit/>
          </a:bodyPr>
          <a:lstStyle/>
          <a:p>
            <a:pPr marL="0" marR="0" lvl="0" indent="0" algn="l" defTabSz="457200" rtl="0" eaLnBrk="1" fontAlgn="auto" latinLnBrk="0" hangingPunct="1">
              <a:lnSpc>
                <a:spcPct val="130000"/>
              </a:lnSpc>
              <a:spcBef>
                <a:spcPts val="0"/>
              </a:spcBef>
              <a:spcAft>
                <a:spcPts val="700"/>
              </a:spcAft>
              <a:buClrTx/>
              <a:buSzTx/>
              <a:buFontTx/>
              <a:buNone/>
              <a:tabLst/>
              <a:defRPr/>
            </a:pPr>
            <a:r>
              <a:rPr kumimoji="0" lang="ja-JP" altLang="en-US" sz="1600" b="0" i="0"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健康経営認定基準の要件にも含まれる、以下の取組を行った場合に助成対象となる。</a:t>
            </a:r>
            <a:endParaRPr kumimoji="0" lang="en-US" altLang="ja-JP" sz="1600" b="0" i="0"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p>
            <a:pPr marL="171450" marR="0" lvl="0" indent="-171450" algn="l" defTabSz="457200" rtl="0" eaLnBrk="1" fontAlgn="auto" latinLnBrk="0" hangingPunct="1">
              <a:lnSpc>
                <a:spcPct val="130000"/>
              </a:lnSpc>
              <a:spcBef>
                <a:spcPts val="0"/>
              </a:spcBef>
              <a:spcAft>
                <a:spcPts val="700"/>
              </a:spcAft>
              <a:buClrTx/>
              <a:buSzTx/>
              <a:buFont typeface="Arial" panose="020B0604020202020204" pitchFamily="34" charset="0"/>
              <a:buChar char="•"/>
              <a:tabLst/>
              <a:defRPr/>
            </a:pPr>
            <a:r>
              <a:rPr kumimoji="1" lang="ja-JP" altLang="en-US" sz="1600" b="0" i="0" strike="noStrike" kern="1200" cap="none" spc="0" normalizeH="0" baseline="0" noProof="0" dirty="0">
                <a:ln>
                  <a:noFill/>
                </a:ln>
                <a:solidFill>
                  <a:sysClr val="windowText" lastClr="000000"/>
                </a:solidFill>
                <a:effectLst/>
                <a:uLnTx/>
                <a:uFillTx/>
                <a:latin typeface="Segoe UI"/>
                <a:ea typeface="メイリオ"/>
                <a:cs typeface="+mn-cs"/>
              </a:rPr>
              <a:t>医師による、長時間労働者や高ストレス者を対象とした面接指導</a:t>
            </a:r>
            <a:endParaRPr kumimoji="1" lang="en-US" altLang="ja-JP" sz="1600" b="0" i="0" strike="noStrike" kern="1200" cap="none" spc="0" normalizeH="0" baseline="0" noProof="0" dirty="0">
              <a:ln>
                <a:noFill/>
              </a:ln>
              <a:solidFill>
                <a:sysClr val="windowText" lastClr="000000"/>
              </a:solidFill>
              <a:effectLst/>
              <a:uLnTx/>
              <a:uFillTx/>
              <a:latin typeface="Segoe UI"/>
              <a:ea typeface="メイリオ"/>
              <a:cs typeface="+mn-cs"/>
            </a:endParaRPr>
          </a:p>
          <a:p>
            <a:pPr marL="171450" marR="0" lvl="0" indent="-171450" algn="l" defTabSz="457200" rtl="0" eaLnBrk="1" fontAlgn="auto" latinLnBrk="0" hangingPunct="1">
              <a:lnSpc>
                <a:spcPct val="130000"/>
              </a:lnSpc>
              <a:spcBef>
                <a:spcPts val="0"/>
              </a:spcBef>
              <a:spcAft>
                <a:spcPts val="700"/>
              </a:spcAft>
              <a:buClrTx/>
              <a:buSzTx/>
              <a:buFont typeface="Arial" panose="020B0604020202020204" pitchFamily="34" charset="0"/>
              <a:buChar char="•"/>
              <a:tabLst/>
              <a:defRPr/>
            </a:pPr>
            <a:r>
              <a:rPr kumimoji="1" lang="ja-JP" altLang="en-US" sz="1600" b="0" i="0" strike="noStrike" kern="1200" cap="none" spc="0" normalizeH="0" baseline="0" noProof="0" dirty="0">
                <a:ln>
                  <a:noFill/>
                </a:ln>
                <a:solidFill>
                  <a:sysClr val="windowText" lastClr="000000"/>
                </a:solidFill>
                <a:effectLst/>
                <a:uLnTx/>
                <a:uFillTx/>
                <a:latin typeface="Segoe UI"/>
                <a:ea typeface="メイリオ"/>
                <a:cs typeface="+mn-cs"/>
              </a:rPr>
              <a:t>医師、保健師による、傘下企業の労働者に対する保健指導</a:t>
            </a:r>
            <a:endParaRPr kumimoji="1" lang="en-US" altLang="ja-JP" sz="1600" b="0" i="0" strike="noStrike" kern="1200" cap="none" spc="0" normalizeH="0" baseline="0" noProof="0" dirty="0">
              <a:ln>
                <a:noFill/>
              </a:ln>
              <a:solidFill>
                <a:sysClr val="windowText" lastClr="000000"/>
              </a:solidFill>
              <a:effectLst/>
              <a:uLnTx/>
              <a:uFillTx/>
              <a:latin typeface="Segoe UI"/>
              <a:ea typeface="メイリオ"/>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b="0" i="0" strike="noStrike" kern="1200" cap="none" spc="0" normalizeH="0" baseline="0" noProof="0" dirty="0">
                <a:ln>
                  <a:noFill/>
                </a:ln>
                <a:solidFill>
                  <a:sysClr val="windowText" lastClr="000000"/>
                </a:solidFill>
                <a:effectLst/>
                <a:uLnTx/>
                <a:uFillTx/>
                <a:latin typeface="Segoe UI"/>
                <a:ea typeface="メイリオ"/>
                <a:cs typeface="+mn-cs"/>
              </a:rPr>
              <a:t>医師、保健師による、傘下企業の労働者に対する一般的な健康教育研修の実施</a:t>
            </a:r>
            <a:endParaRPr kumimoji="1" lang="en-US" altLang="ja-JP" sz="1600" b="0" i="0" strike="noStrike" kern="1200" cap="none" spc="0" normalizeH="0" baseline="0" noProof="0" dirty="0">
              <a:ln>
                <a:noFill/>
              </a:ln>
              <a:solidFill>
                <a:sysClr val="windowText" lastClr="000000"/>
              </a:solidFill>
              <a:effectLst/>
              <a:uLnTx/>
              <a:uFillTx/>
              <a:latin typeface="Segoe UI"/>
              <a:ea typeface="メイリオ"/>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dirty="0">
              <a:solidFill>
                <a:sysClr val="windowText" lastClr="000000"/>
              </a:solidFill>
              <a:latin typeface="Segoe UI"/>
              <a:ea typeface="メイリオ"/>
            </a:endParaRPr>
          </a:p>
        </p:txBody>
      </p:sp>
      <p:sp>
        <p:nvSpPr>
          <p:cNvPr id="18" name="正方形/長方形 17">
            <a:extLst>
              <a:ext uri="{FF2B5EF4-FFF2-40B4-BE49-F238E27FC236}">
                <a16:creationId xmlns:a16="http://schemas.microsoft.com/office/drawing/2014/main" id="{4112AF6F-1CC4-44CB-5B54-2AE6B7C78562}"/>
              </a:ext>
            </a:extLst>
          </p:cNvPr>
          <p:cNvSpPr/>
          <p:nvPr/>
        </p:nvSpPr>
        <p:spPr>
          <a:xfrm>
            <a:off x="1908431" y="3597665"/>
            <a:ext cx="2185214" cy="25391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a:ln>
                  <a:noFill/>
                </a:ln>
                <a:solidFill>
                  <a:schemeClr val="tx2">
                    <a:lumMod val="75000"/>
                  </a:schemeClr>
                </a:solidFill>
                <a:effectLst/>
                <a:uLnTx/>
                <a:uFillTx/>
                <a:latin typeface="Segoe UI"/>
                <a:ea typeface="メイリオ"/>
                <a:cs typeface="+mn-cs"/>
              </a:rPr>
              <a:t>（外部</a:t>
            </a:r>
            <a:r>
              <a:rPr kumimoji="0" lang="en-US" altLang="ja-JP" sz="1050" b="1" i="0" u="none" strike="noStrike" kern="1200" cap="none" spc="0" normalizeH="0" baseline="0" noProof="0" dirty="0">
                <a:ln>
                  <a:noFill/>
                </a:ln>
                <a:solidFill>
                  <a:schemeClr val="tx2">
                    <a:lumMod val="75000"/>
                  </a:schemeClr>
                </a:solidFill>
                <a:effectLst/>
                <a:uLnTx/>
                <a:uFillTx/>
                <a:latin typeface="Segoe UI"/>
                <a:ea typeface="メイリオ"/>
                <a:cs typeface="+mn-cs"/>
              </a:rPr>
              <a:t>EAP</a:t>
            </a:r>
            <a:r>
              <a:rPr kumimoji="0" lang="ja-JP" altLang="en-US" sz="1050" b="1" i="0" u="none" strike="noStrike" kern="1200" cap="none" spc="0" normalizeH="0" baseline="0" noProof="0" dirty="0">
                <a:ln>
                  <a:noFill/>
                </a:ln>
                <a:solidFill>
                  <a:schemeClr val="tx2">
                    <a:lumMod val="75000"/>
                  </a:schemeClr>
                </a:solidFill>
                <a:effectLst/>
                <a:uLnTx/>
                <a:uFillTx/>
                <a:latin typeface="Segoe UI"/>
                <a:ea typeface="メイリオ"/>
                <a:cs typeface="+mn-cs"/>
              </a:rPr>
              <a:t>機関、</a:t>
            </a:r>
            <a:r>
              <a:rPr lang="ja-JP" altLang="en-US" sz="1050" b="1" dirty="0">
                <a:solidFill>
                  <a:schemeClr val="tx2">
                    <a:lumMod val="75000"/>
                  </a:schemeClr>
                </a:solidFill>
                <a:latin typeface="Segoe UI"/>
                <a:ea typeface="メイリオ"/>
              </a:rPr>
              <a:t>健診</a:t>
            </a:r>
            <a:r>
              <a:rPr kumimoji="0" lang="ja-JP" altLang="en-US" sz="1050" b="1" i="0" u="none" strike="noStrike" kern="1200" cap="none" spc="0" normalizeH="0" baseline="0" noProof="0" dirty="0">
                <a:ln>
                  <a:noFill/>
                </a:ln>
                <a:solidFill>
                  <a:schemeClr val="tx2">
                    <a:lumMod val="75000"/>
                  </a:schemeClr>
                </a:solidFill>
                <a:effectLst/>
                <a:uLnTx/>
                <a:uFillTx/>
                <a:latin typeface="Segoe UI"/>
                <a:ea typeface="メイリオ"/>
                <a:cs typeface="+mn-cs"/>
              </a:rPr>
              <a:t>機関など）</a:t>
            </a:r>
          </a:p>
        </p:txBody>
      </p:sp>
    </p:spTree>
    <p:extLst>
      <p:ext uri="{BB962C8B-B14F-4D97-AF65-F5344CB8AC3E}">
        <p14:creationId xmlns:p14="http://schemas.microsoft.com/office/powerpoint/2010/main" val="400037786"/>
      </p:ext>
    </p:extLst>
  </p:cSld>
  <p:clrMapOvr>
    <a:masterClrMapping/>
  </p:clrMapOvr>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tlCol="0" anchor="ctr"/>
      <a:lstStyle>
        <a:defPPr algn="ctr">
          <a:defRPr kumimoji="1" sz="12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パワーポイント統一様式_A4横標準v17.pptx" id="{F0F9EB48-4B3A-42BD-907A-8B1AD5082EB9}" vid="{55FF7287-9BBA-43EC-971E-C85BFACE1B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73F0D3CB47D0F40B688D5301E36CDE4" ma:contentTypeVersion="10" ma:contentTypeDescription="新しいドキュメントを作成します。" ma:contentTypeScope="" ma:versionID="73052524deda3e9b18f62a56b40a3f8d">
  <xsd:schema xmlns:xsd="http://www.w3.org/2001/XMLSchema" xmlns:xs="http://www.w3.org/2001/XMLSchema" xmlns:p="http://schemas.microsoft.com/office/2006/metadata/properties" xmlns:ns2="9e542ebf-0f02-4a5b-a3c6-60cb080530a7" targetNamespace="http://schemas.microsoft.com/office/2006/metadata/properties" ma:root="true" ma:fieldsID="2eb0a2b56d81a1b8855d252ab4930b51" ns2:_="">
    <xsd:import namespace="9e542ebf-0f02-4a5b-a3c6-60cb08053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2ebf-0f02-4a5b-a3c6-60cb08053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2.xml><?xml version="1.0" encoding="utf-8"?>
<ds:datastoreItem xmlns:ds="http://schemas.openxmlformats.org/officeDocument/2006/customXml" ds:itemID="{30A9FB2F-0580-4DD5-A697-9CFC7FCAC992}">
  <ds:schemaRefs>
    <ds:schemaRef ds:uri="9e542ebf-0f02-4a5b-a3c6-60cb080530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BCEF1F3-83CB-4ED3-A3F4-8761232B342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9e542ebf-0f02-4a5b-a3c6-60cb080530a7"/>
    <ds:schemaRef ds:uri="http://schemas.microsoft.com/office/2006/metadata/properties"/>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パワーポイント統一様式_A4横標準v17</Template>
  <TotalTime>3088</TotalTime>
  <Words>3237</Words>
  <Application>Microsoft Office PowerPoint</Application>
  <PresentationFormat>A4 210 x 297 mm</PresentationFormat>
  <Paragraphs>315</Paragraphs>
  <Slides>13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vt:lpstr>
      <vt:lpstr>Meiryo</vt:lpstr>
      <vt:lpstr>游ゴシック</vt:lpstr>
      <vt:lpstr>Arial</vt:lpstr>
      <vt:lpstr>Segoe UI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本資料におけるスライドタイトルの記載部分</dc:title>
  <dc:creator>望月 拓未(mochizuki-takumi.bp6)</dc:creator>
  <cp:lastModifiedBy>大越 浩司</cp:lastModifiedBy>
  <cp:revision>275</cp:revision>
  <cp:lastPrinted>2023-06-07T09:08:49Z</cp:lastPrinted>
  <dcterms:created xsi:type="dcterms:W3CDTF">2022-02-18T00:44:05Z</dcterms:created>
  <dcterms:modified xsi:type="dcterms:W3CDTF">2023-07-25T08:10:40Z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0x010100573F0D3CB47D0F40B688D5301E36CDE4</vt:lpwstr>
  </property>
</Properties>
</file>